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8" r:id="rId4"/>
  </p:sldMasterIdLst>
  <p:sldIdLst>
    <p:sldId id="256" r:id="rId5"/>
    <p:sldId id="407" r:id="rId6"/>
    <p:sldId id="418" r:id="rId7"/>
    <p:sldId id="264" r:id="rId8"/>
    <p:sldId id="402" r:id="rId9"/>
    <p:sldId id="403" r:id="rId10"/>
    <p:sldId id="262" r:id="rId11"/>
    <p:sldId id="265" r:id="rId12"/>
    <p:sldId id="404" r:id="rId13"/>
    <p:sldId id="392" r:id="rId14"/>
    <p:sldId id="266" r:id="rId15"/>
    <p:sldId id="394" r:id="rId16"/>
    <p:sldId id="395" r:id="rId17"/>
    <p:sldId id="422" r:id="rId18"/>
    <p:sldId id="423" r:id="rId19"/>
    <p:sldId id="424" r:id="rId20"/>
    <p:sldId id="425" r:id="rId21"/>
    <p:sldId id="391" r:id="rId22"/>
    <p:sldId id="429" r:id="rId23"/>
    <p:sldId id="263" r:id="rId24"/>
    <p:sldId id="405" r:id="rId25"/>
    <p:sldId id="430" r:id="rId26"/>
    <p:sldId id="437" r:id="rId27"/>
    <p:sldId id="408" r:id="rId28"/>
    <p:sldId id="397" r:id="rId29"/>
    <p:sldId id="398" r:id="rId30"/>
    <p:sldId id="409" r:id="rId31"/>
    <p:sldId id="401" r:id="rId32"/>
    <p:sldId id="411" r:id="rId33"/>
    <p:sldId id="431" r:id="rId34"/>
    <p:sldId id="416" r:id="rId35"/>
    <p:sldId id="412" r:id="rId36"/>
    <p:sldId id="417" r:id="rId37"/>
    <p:sldId id="415" r:id="rId38"/>
    <p:sldId id="419" r:id="rId39"/>
    <p:sldId id="420" r:id="rId40"/>
    <p:sldId id="428" r:id="rId41"/>
    <p:sldId id="421"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 Dahlin" initials="ED" lastIdx="1" clrIdx="0">
    <p:extLst>
      <p:ext uri="{19B8F6BF-5375-455C-9EA6-DF929625EA0E}">
        <p15:presenceInfo xmlns:p15="http://schemas.microsoft.com/office/powerpoint/2012/main" userId="Eric Dahli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CF7F1"/>
    <a:srgbClr val="344529"/>
    <a:srgbClr val="2B3922"/>
    <a:srgbClr val="2E3722"/>
    <a:srgbClr val="B8D233"/>
    <a:srgbClr val="5CC6D6"/>
    <a:srgbClr val="F8D22F"/>
    <a:srgbClr val="F03F2B"/>
    <a:srgbClr val="3488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19" autoAdjust="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4BDF68E2-58F2-4D09-BE8B-E3BD06533059}" type="datetimeFigureOut">
              <a:rPr lang="en-US" smtClean="0"/>
              <a:t>3/22/2021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845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3/22/2021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796175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3/22/2021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4588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7" y="790575"/>
            <a:ext cx="10405871" cy="1009650"/>
          </a:xfrm>
        </p:spPr>
        <p:txBody>
          <a:bodyPr/>
          <a:lstStyle/>
          <a:p>
            <a:r>
              <a:rPr lang="en-US"/>
              <a:t>Click to edit Master title style</a:t>
            </a:r>
            <a:endParaRPr lang="en-US" dirty="0"/>
          </a:p>
        </p:txBody>
      </p:sp>
      <p:sp>
        <p:nvSpPr>
          <p:cNvPr id="3" name="Content Placeholder 2"/>
          <p:cNvSpPr>
            <a:spLocks noGrp="1"/>
          </p:cNvSpPr>
          <p:nvPr>
            <p:ph idx="1"/>
          </p:nvPr>
        </p:nvSpPr>
        <p:spPr>
          <a:xfrm>
            <a:off x="1024128" y="1981200"/>
            <a:ext cx="10405872" cy="4328160"/>
          </a:xfrm>
        </p:spPr>
        <p:txBody>
          <a:bodyPr>
            <a:normAutofit/>
          </a:bodyPr>
          <a:lstStyle>
            <a:lvl1pPr>
              <a:defRPr sz="3200"/>
            </a:lvl1pPr>
            <a:lvl2pPr>
              <a:defRPr sz="2800"/>
            </a:lvl2pPr>
            <a:lvl3pPr>
              <a:defRPr sz="2400"/>
            </a:lvl3pPr>
            <a:lvl4pPr>
              <a:defRPr sz="2400"/>
            </a:lvl4pPr>
            <a:lvl5pPr>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28FC5F6-F338-4AE4-BB23-26385BCFC423}" type="datetimeFigureOut">
              <a:rPr lang="en-US" smtClean="0"/>
              <a:t>3/22/2021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1904135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3/22/2021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8418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3/22/2021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757124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3/22/2021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17844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3/22/2021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70604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3/22/2021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249716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3/22/2021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97534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3/22/2021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5317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8624D31-43A5-475A-80CF-332C9F6DCF35}" type="datetimeFigureOut">
              <a:rPr lang="en-US" smtClean="0"/>
              <a:t>3/22/2021</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5115003"/>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hf sldNum="0"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ww.3blmedia.com/News/Flash-Report-86-SP-500-Indexr-Companies-Publish-Sustainability-Responsibility-Reports-2018"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17.pn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hyperlink" Target="https://www.wsj.com/articles/what-came-before-the-9-billion-bet-on-flying-taxis-11615566244" TargetMode="External"/><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hyperlink" Target="https://www.forbes.com/sites/bernardmarr/2020/06/29/introducing-the-mindboggling-flying-taxis-of-the-future/?sh=4b01864218d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28.jpeg"/></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3" descr="A close up of a logo&#10;&#10;Description automatically generated">
            <a:extLst>
              <a:ext uri="{FF2B5EF4-FFF2-40B4-BE49-F238E27FC236}">
                <a16:creationId xmlns:a16="http://schemas.microsoft.com/office/drawing/2014/main" id="{84257279-1616-4EF5-A1FD-2898D03F8C23}"/>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a:stretch/>
        </p:blipFill>
        <p:spPr>
          <a:xfrm>
            <a:off x="20" y="10"/>
            <a:ext cx="12191980" cy="6857990"/>
          </a:xfrm>
          <a:prstGeom prst="rect">
            <a:avLst/>
          </a:prstGeom>
        </p:spPr>
      </p:pic>
      <p:sp>
        <p:nvSpPr>
          <p:cNvPr id="2" name="Title 1">
            <a:extLst>
              <a:ext uri="{FF2B5EF4-FFF2-40B4-BE49-F238E27FC236}">
                <a16:creationId xmlns:a16="http://schemas.microsoft.com/office/drawing/2014/main" id="{4B56E244-CAC6-4315-946F-40D22F55ECAA}"/>
              </a:ext>
            </a:extLst>
          </p:cNvPr>
          <p:cNvSpPr>
            <a:spLocks noGrp="1"/>
          </p:cNvSpPr>
          <p:nvPr>
            <p:ph type="ctrTitle"/>
          </p:nvPr>
        </p:nvSpPr>
        <p:spPr>
          <a:xfrm>
            <a:off x="1003610" y="666750"/>
            <a:ext cx="10326029" cy="3634083"/>
          </a:xfrm>
        </p:spPr>
        <p:txBody>
          <a:bodyPr>
            <a:normAutofit/>
          </a:bodyPr>
          <a:lstStyle/>
          <a:p>
            <a:pPr algn="ctr"/>
            <a:r>
              <a:rPr lang="en-US" sz="6000" b="1" i="1" dirty="0">
                <a:solidFill>
                  <a:schemeClr val="tx1">
                    <a:lumMod val="50000"/>
                    <a:lumOff val="50000"/>
                  </a:schemeClr>
                </a:solidFill>
                <a:effectLst>
                  <a:outerShdw blurRad="38100" dist="38100" dir="2700000" algn="tl">
                    <a:srgbClr val="000000">
                      <a:alpha val="43137"/>
                    </a:srgbClr>
                  </a:outerShdw>
                </a:effectLst>
                <a:latin typeface="+mn-lt"/>
              </a:rPr>
              <a:t>When Culture Meets Innovation</a:t>
            </a:r>
          </a:p>
        </p:txBody>
      </p:sp>
      <p:sp>
        <p:nvSpPr>
          <p:cNvPr id="3" name="Subtitle 2">
            <a:extLst>
              <a:ext uri="{FF2B5EF4-FFF2-40B4-BE49-F238E27FC236}">
                <a16:creationId xmlns:a16="http://schemas.microsoft.com/office/drawing/2014/main" id="{D28D4688-C6AD-4D58-8245-D70DC3CAB21B}"/>
              </a:ext>
            </a:extLst>
          </p:cNvPr>
          <p:cNvSpPr>
            <a:spLocks noGrp="1"/>
          </p:cNvSpPr>
          <p:nvPr>
            <p:ph type="subTitle" idx="1"/>
          </p:nvPr>
        </p:nvSpPr>
        <p:spPr>
          <a:xfrm>
            <a:off x="3495676" y="4300833"/>
            <a:ext cx="5133974" cy="1191873"/>
          </a:xfrm>
        </p:spPr>
        <p:txBody>
          <a:bodyPr>
            <a:normAutofit fontScale="77500" lnSpcReduction="20000"/>
          </a:bodyPr>
          <a:lstStyle/>
          <a:p>
            <a:pPr algn="ctr"/>
            <a:r>
              <a:rPr lang="en-US" sz="3600" b="1" dirty="0">
                <a:solidFill>
                  <a:schemeClr val="tx1"/>
                </a:solidFill>
                <a:effectLst>
                  <a:outerShdw blurRad="38100" dist="38100" dir="2700000" algn="tl">
                    <a:srgbClr val="000000">
                      <a:alpha val="43137"/>
                    </a:srgbClr>
                  </a:outerShdw>
                </a:effectLst>
              </a:rPr>
              <a:t>BYU Creativity, Innovation,</a:t>
            </a:r>
          </a:p>
          <a:p>
            <a:pPr algn="ctr"/>
            <a:r>
              <a:rPr lang="en-US" sz="3600" b="1" dirty="0">
                <a:solidFill>
                  <a:schemeClr val="tx1"/>
                </a:solidFill>
                <a:effectLst>
                  <a:outerShdw blurRad="38100" dist="38100" dir="2700000" algn="tl">
                    <a:srgbClr val="000000">
                      <a:alpha val="43137"/>
                    </a:srgbClr>
                  </a:outerShdw>
                </a:effectLst>
              </a:rPr>
              <a:t>and Design Group</a:t>
            </a:r>
          </a:p>
          <a:p>
            <a:pPr algn="ctr"/>
            <a:r>
              <a:rPr lang="en-US" sz="3600" b="1" dirty="0">
                <a:solidFill>
                  <a:schemeClr val="tx1"/>
                </a:solidFill>
                <a:effectLst>
                  <a:outerShdw blurRad="38100" dist="38100" dir="2700000" algn="tl">
                    <a:srgbClr val="000000">
                      <a:alpha val="43137"/>
                    </a:srgbClr>
                  </a:outerShdw>
                </a:effectLst>
              </a:rPr>
              <a:t>March 22, 2021</a:t>
            </a:r>
          </a:p>
        </p:txBody>
      </p:sp>
    </p:spTree>
    <p:extLst>
      <p:ext uri="{BB962C8B-B14F-4D97-AF65-F5344CB8AC3E}">
        <p14:creationId xmlns:p14="http://schemas.microsoft.com/office/powerpoint/2010/main" val="2146170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600"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mute="1">
                <p:cTn id="7" repeatCount="indefinite" fill="hold" display="0">
                  <p:stCondLst>
                    <p:cond delay="indefinite"/>
                  </p:stCondLst>
                </p:cTn>
                <p:tgtEl>
                  <p:spTgt spid="13"/>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9A1B1-2C4F-4A09-9464-7F96E2605BEE}"/>
              </a:ext>
            </a:extLst>
          </p:cNvPr>
          <p:cNvSpPr>
            <a:spLocks noGrp="1"/>
          </p:cNvSpPr>
          <p:nvPr>
            <p:ph type="title"/>
          </p:nvPr>
        </p:nvSpPr>
        <p:spPr/>
        <p:txBody>
          <a:bodyPr>
            <a:normAutofit fontScale="90000"/>
          </a:bodyPr>
          <a:lstStyle/>
          <a:p>
            <a:r>
              <a:rPr lang="en-US" dirty="0"/>
              <a:t>Cars </a:t>
            </a:r>
            <a:r>
              <a:rPr lang="en-US" sz="5400" dirty="0">
                <a:sym typeface="Wingdings" panose="05000000000000000000" pitchFamily="2" charset="2"/>
              </a:rPr>
              <a:t> </a:t>
            </a:r>
            <a:r>
              <a:rPr lang="en-US" dirty="0"/>
              <a:t>disturbed community life </a:t>
            </a:r>
            <a:br>
              <a:rPr lang="en-US" dirty="0"/>
            </a:br>
            <a:r>
              <a:rPr lang="en-US" sz="2400" dirty="0"/>
              <a:t>(Rao 2009, pp. 24-25)</a:t>
            </a:r>
            <a:endParaRPr lang="en-US" dirty="0"/>
          </a:p>
        </p:txBody>
      </p:sp>
      <p:pic>
        <p:nvPicPr>
          <p:cNvPr id="5" name="Picture 4">
            <a:extLst>
              <a:ext uri="{FF2B5EF4-FFF2-40B4-BE49-F238E27FC236}">
                <a16:creationId xmlns:a16="http://schemas.microsoft.com/office/drawing/2014/main" id="{B19FE740-66D7-4CD9-BEBD-70391CD5734B}"/>
              </a:ext>
            </a:extLst>
          </p:cNvPr>
          <p:cNvPicPr>
            <a:picLocks noChangeAspect="1"/>
          </p:cNvPicPr>
          <p:nvPr/>
        </p:nvPicPr>
        <p:blipFill>
          <a:blip r:embed="rId2"/>
          <a:stretch>
            <a:fillRect/>
          </a:stretch>
        </p:blipFill>
        <p:spPr>
          <a:xfrm>
            <a:off x="764864" y="2128494"/>
            <a:ext cx="7102785" cy="3371828"/>
          </a:xfrm>
          <a:prstGeom prst="rect">
            <a:avLst/>
          </a:prstGeom>
          <a:ln>
            <a:solidFill>
              <a:schemeClr val="tx2"/>
            </a:solidFill>
          </a:ln>
        </p:spPr>
      </p:pic>
      <p:pic>
        <p:nvPicPr>
          <p:cNvPr id="9" name="Picture 8">
            <a:extLst>
              <a:ext uri="{FF2B5EF4-FFF2-40B4-BE49-F238E27FC236}">
                <a16:creationId xmlns:a16="http://schemas.microsoft.com/office/drawing/2014/main" id="{54EA9BFA-D9C3-442F-9031-80A69D53731A}"/>
              </a:ext>
            </a:extLst>
          </p:cNvPr>
          <p:cNvPicPr>
            <a:picLocks noChangeAspect="1"/>
          </p:cNvPicPr>
          <p:nvPr/>
        </p:nvPicPr>
        <p:blipFill>
          <a:blip r:embed="rId3"/>
          <a:stretch>
            <a:fillRect/>
          </a:stretch>
        </p:blipFill>
        <p:spPr>
          <a:xfrm>
            <a:off x="4766454" y="3728558"/>
            <a:ext cx="6746407" cy="2658435"/>
          </a:xfrm>
          <a:prstGeom prst="rect">
            <a:avLst/>
          </a:prstGeom>
          <a:ln w="63500">
            <a:solidFill>
              <a:srgbClr val="C00000"/>
            </a:solidFill>
          </a:ln>
        </p:spPr>
      </p:pic>
    </p:spTree>
    <p:extLst>
      <p:ext uri="{BB962C8B-B14F-4D97-AF65-F5344CB8AC3E}">
        <p14:creationId xmlns:p14="http://schemas.microsoft.com/office/powerpoint/2010/main" val="3870736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9A1B1-2C4F-4A09-9464-7F96E2605BEE}"/>
              </a:ext>
            </a:extLst>
          </p:cNvPr>
          <p:cNvSpPr>
            <a:spLocks noGrp="1"/>
          </p:cNvSpPr>
          <p:nvPr>
            <p:ph type="title"/>
          </p:nvPr>
        </p:nvSpPr>
        <p:spPr/>
        <p:txBody>
          <a:bodyPr/>
          <a:lstStyle/>
          <a:p>
            <a:r>
              <a:rPr lang="en-US" dirty="0"/>
              <a:t>Cars </a:t>
            </a:r>
            <a:r>
              <a:rPr lang="en-US" sz="5400" dirty="0">
                <a:sym typeface="Wingdings" panose="05000000000000000000" pitchFamily="2" charset="2"/>
              </a:rPr>
              <a:t> </a:t>
            </a:r>
            <a:r>
              <a:rPr lang="en-US" dirty="0"/>
              <a:t>unreliable (for good reason)</a:t>
            </a:r>
          </a:p>
        </p:txBody>
      </p:sp>
      <p:sp>
        <p:nvSpPr>
          <p:cNvPr id="3" name="Content Placeholder 2">
            <a:extLst>
              <a:ext uri="{FF2B5EF4-FFF2-40B4-BE49-F238E27FC236}">
                <a16:creationId xmlns:a16="http://schemas.microsoft.com/office/drawing/2014/main" id="{2D9D82B6-69BD-4C9D-B2A1-67D775FCEE0D}"/>
              </a:ext>
            </a:extLst>
          </p:cNvPr>
          <p:cNvSpPr>
            <a:spLocks noGrp="1"/>
          </p:cNvSpPr>
          <p:nvPr>
            <p:ph idx="1"/>
          </p:nvPr>
        </p:nvSpPr>
        <p:spPr/>
        <p:txBody>
          <a:bodyPr>
            <a:normAutofit/>
          </a:bodyPr>
          <a:lstStyle/>
          <a:p>
            <a:r>
              <a:rPr lang="en-US" sz="3600" dirty="0"/>
              <a:t>Times-Herald Race (Thanksgiving Day, 1895)</a:t>
            </a:r>
          </a:p>
          <a:p>
            <a:pPr lvl="1"/>
            <a:endParaRPr lang="en-US" sz="3200" dirty="0"/>
          </a:p>
          <a:p>
            <a:pPr lvl="1"/>
            <a:r>
              <a:rPr lang="en-US" sz="3200" dirty="0"/>
              <a:t>Chicago to Evanston (54-mile course)</a:t>
            </a:r>
          </a:p>
          <a:p>
            <a:pPr lvl="1"/>
            <a:endParaRPr lang="en-US" sz="3200" dirty="0"/>
          </a:p>
          <a:p>
            <a:pPr lvl="1"/>
            <a:r>
              <a:rPr lang="en-US" sz="3200" dirty="0"/>
              <a:t>Six entrants: 4 gas, 2 electric, only 2 finished</a:t>
            </a:r>
          </a:p>
          <a:p>
            <a:pPr lvl="2"/>
            <a:r>
              <a:rPr lang="en-US" sz="2800" dirty="0"/>
              <a:t>Winner finished in 7 hours, 53 minutes, averaged 7 mph</a:t>
            </a:r>
          </a:p>
        </p:txBody>
      </p:sp>
    </p:spTree>
    <p:extLst>
      <p:ext uri="{BB962C8B-B14F-4D97-AF65-F5344CB8AC3E}">
        <p14:creationId xmlns:p14="http://schemas.microsoft.com/office/powerpoint/2010/main" val="1041905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CFDF4-6130-4F75-801F-6D49DE5DB421}"/>
              </a:ext>
            </a:extLst>
          </p:cNvPr>
          <p:cNvSpPr>
            <a:spLocks noGrp="1"/>
          </p:cNvSpPr>
          <p:nvPr>
            <p:ph type="title"/>
          </p:nvPr>
        </p:nvSpPr>
        <p:spPr/>
        <p:txBody>
          <a:bodyPr>
            <a:normAutofit/>
          </a:bodyPr>
          <a:lstStyle/>
          <a:p>
            <a:r>
              <a:rPr lang="en-US" dirty="0"/>
              <a:t>But Automobile Clubs Organized Contests</a:t>
            </a:r>
          </a:p>
        </p:txBody>
      </p:sp>
      <p:sp>
        <p:nvSpPr>
          <p:cNvPr id="3" name="Content Placeholder 2">
            <a:extLst>
              <a:ext uri="{FF2B5EF4-FFF2-40B4-BE49-F238E27FC236}">
                <a16:creationId xmlns:a16="http://schemas.microsoft.com/office/drawing/2014/main" id="{E6533C1C-9939-4AE0-B444-24C6F6F843CD}"/>
              </a:ext>
            </a:extLst>
          </p:cNvPr>
          <p:cNvSpPr>
            <a:spLocks noGrp="1"/>
          </p:cNvSpPr>
          <p:nvPr>
            <p:ph idx="1"/>
          </p:nvPr>
        </p:nvSpPr>
        <p:spPr>
          <a:xfrm>
            <a:off x="1024127" y="1981200"/>
            <a:ext cx="10672573" cy="4328160"/>
          </a:xfrm>
        </p:spPr>
        <p:txBody>
          <a:bodyPr/>
          <a:lstStyle/>
          <a:p>
            <a:r>
              <a:rPr lang="en-US" dirty="0"/>
              <a:t>Contests emphasized dependability, durability (Rao 2002)</a:t>
            </a:r>
          </a:p>
          <a:p>
            <a:pPr lvl="1"/>
            <a:r>
              <a:rPr lang="en-US" dirty="0"/>
              <a:t>Included hill-climbing, fuel economy, endurance</a:t>
            </a:r>
          </a:p>
          <a:p>
            <a:endParaRPr lang="en-US" dirty="0"/>
          </a:p>
          <a:p>
            <a:r>
              <a:rPr lang="en-US" dirty="0"/>
              <a:t>Contests…</a:t>
            </a:r>
          </a:p>
          <a:p>
            <a:pPr lvl="1"/>
            <a:r>
              <a:rPr lang="en-US" i="1" dirty="0"/>
              <a:t>“Made the car </a:t>
            </a:r>
            <a:r>
              <a:rPr lang="en-US" i="1" dirty="0">
                <a:solidFill>
                  <a:srgbClr val="C00000"/>
                </a:solidFill>
              </a:rPr>
              <a:t>comprehensible</a:t>
            </a:r>
            <a:r>
              <a:rPr lang="en-US" i="1" dirty="0"/>
              <a:t>”</a:t>
            </a:r>
          </a:p>
          <a:p>
            <a:pPr lvl="1"/>
            <a:r>
              <a:rPr lang="en-US" i="1" dirty="0"/>
              <a:t>“</a:t>
            </a:r>
            <a:r>
              <a:rPr lang="en-US" i="1" dirty="0">
                <a:solidFill>
                  <a:srgbClr val="C00000"/>
                </a:solidFill>
              </a:rPr>
              <a:t>Told a plausible [cultural] story</a:t>
            </a:r>
            <a:r>
              <a:rPr lang="en-US" i="1" dirty="0"/>
              <a:t> about the reliability and safety of the car”</a:t>
            </a:r>
          </a:p>
          <a:p>
            <a:pPr lvl="1"/>
            <a:r>
              <a:rPr lang="en-US" dirty="0"/>
              <a:t>Changed cultural beliefs about appropriateness of car (Rao 2009)</a:t>
            </a:r>
          </a:p>
        </p:txBody>
      </p:sp>
    </p:spTree>
    <p:extLst>
      <p:ext uri="{BB962C8B-B14F-4D97-AF65-F5344CB8AC3E}">
        <p14:creationId xmlns:p14="http://schemas.microsoft.com/office/powerpoint/2010/main" val="1977297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1485E16-7B25-4052-97B6-B5BC347540FD}"/>
              </a:ext>
            </a:extLst>
          </p:cNvPr>
          <p:cNvGrpSpPr/>
          <p:nvPr/>
        </p:nvGrpSpPr>
        <p:grpSpPr>
          <a:xfrm>
            <a:off x="7477124" y="835299"/>
            <a:ext cx="3962401" cy="5330740"/>
            <a:chOff x="990600" y="2067098"/>
            <a:chExt cx="2971800" cy="4243814"/>
          </a:xfrm>
        </p:grpSpPr>
        <p:pic>
          <p:nvPicPr>
            <p:cNvPr id="5" name="Picture 3">
              <a:extLst>
                <a:ext uri="{FF2B5EF4-FFF2-40B4-BE49-F238E27FC236}">
                  <a16:creationId xmlns:a16="http://schemas.microsoft.com/office/drawing/2014/main" id="{DB6CFF89-F073-44C7-A512-9A858C9799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t="5684" r="59346" b="47278"/>
            <a:stretch/>
          </p:blipFill>
          <p:spPr bwMode="auto">
            <a:xfrm>
              <a:off x="990600" y="2074311"/>
              <a:ext cx="2971800" cy="422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A1C5C4FC-2366-4F42-AB62-31916B121DE6}"/>
                </a:ext>
              </a:extLst>
            </p:cNvPr>
            <p:cNvSpPr txBox="1"/>
            <p:nvPr/>
          </p:nvSpPr>
          <p:spPr>
            <a:xfrm>
              <a:off x="990600" y="5330826"/>
              <a:ext cx="2971800" cy="980086"/>
            </a:xfrm>
            <a:prstGeom prst="rect">
              <a:avLst/>
            </a:prstGeom>
            <a:noFill/>
            <a:ln w="25400">
              <a:solidFill>
                <a:srgbClr val="FF0000"/>
              </a:solidFill>
            </a:ln>
          </p:spPr>
          <p:txBody>
            <a:bodyPr wrap="square" rtlCol="0">
              <a:spAutoFit/>
            </a:bodyPr>
            <a:lstStyle/>
            <a:p>
              <a:endParaRPr lang="en-US" dirty="0"/>
            </a:p>
            <a:p>
              <a:r>
                <a:rPr lang="en-US" sz="1600" dirty="0"/>
                <a:t>(auto clubs)</a:t>
              </a:r>
            </a:p>
            <a:p>
              <a:endParaRPr lang="en-US" sz="2400" dirty="0"/>
            </a:p>
            <a:p>
              <a:r>
                <a:rPr lang="en-US" sz="1600" dirty="0"/>
                <a:t>(reliability contests)</a:t>
              </a:r>
              <a:endParaRPr lang="en-US" sz="1400" dirty="0"/>
            </a:p>
          </p:txBody>
        </p:sp>
        <p:sp>
          <p:nvSpPr>
            <p:cNvPr id="7" name="TextBox 6">
              <a:extLst>
                <a:ext uri="{FF2B5EF4-FFF2-40B4-BE49-F238E27FC236}">
                  <a16:creationId xmlns:a16="http://schemas.microsoft.com/office/drawing/2014/main" id="{48628E05-8183-4ED1-8C65-36DC6A17AF42}"/>
                </a:ext>
              </a:extLst>
            </p:cNvPr>
            <p:cNvSpPr txBox="1"/>
            <p:nvPr/>
          </p:nvSpPr>
          <p:spPr>
            <a:xfrm>
              <a:off x="1019071" y="2067098"/>
              <a:ext cx="2943329" cy="563550"/>
            </a:xfrm>
            <a:prstGeom prst="rect">
              <a:avLst/>
            </a:prstGeom>
            <a:solidFill>
              <a:schemeClr val="bg1"/>
            </a:solidFill>
          </p:spPr>
          <p:txBody>
            <a:bodyPr wrap="square" rtlCol="0">
              <a:spAutoFit/>
            </a:bodyPr>
            <a:lstStyle/>
            <a:p>
              <a:r>
                <a:rPr lang="en-US" sz="2000" dirty="0"/>
                <a:t>Regression models predicting state </a:t>
              </a:r>
            </a:p>
            <a:p>
              <a:r>
                <a:rPr lang="en-US" sz="2000" dirty="0"/>
                <a:t>car sales, 1895-1912 (Rao 2002)</a:t>
              </a:r>
            </a:p>
          </p:txBody>
        </p:sp>
      </p:grpSp>
      <p:grpSp>
        <p:nvGrpSpPr>
          <p:cNvPr id="8" name="Group 7">
            <a:extLst>
              <a:ext uri="{FF2B5EF4-FFF2-40B4-BE49-F238E27FC236}">
                <a16:creationId xmlns:a16="http://schemas.microsoft.com/office/drawing/2014/main" id="{331A5D8E-6EB7-4422-B882-F5B1E3743F61}"/>
              </a:ext>
            </a:extLst>
          </p:cNvPr>
          <p:cNvGrpSpPr/>
          <p:nvPr/>
        </p:nvGrpSpPr>
        <p:grpSpPr>
          <a:xfrm>
            <a:off x="342760" y="743993"/>
            <a:ext cx="7018845" cy="5668395"/>
            <a:chOff x="457200" y="1379705"/>
            <a:chExt cx="7817973" cy="5652955"/>
          </a:xfrm>
        </p:grpSpPr>
        <p:pic>
          <p:nvPicPr>
            <p:cNvPr id="9" name="Picture 2" descr="Full-size image (45 K)">
              <a:extLst>
                <a:ext uri="{FF2B5EF4-FFF2-40B4-BE49-F238E27FC236}">
                  <a16:creationId xmlns:a16="http://schemas.microsoft.com/office/drawing/2014/main" id="{8370EF81-6361-480F-89AE-5D8DFD658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379705"/>
              <a:ext cx="6620948" cy="452162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691F43E7-57EF-4E5A-BA93-A9EEF838E43B}"/>
                </a:ext>
              </a:extLst>
            </p:cNvPr>
            <p:cNvSpPr/>
            <p:nvPr/>
          </p:nvSpPr>
          <p:spPr>
            <a:xfrm>
              <a:off x="457200" y="5912334"/>
              <a:ext cx="6324600" cy="460408"/>
            </a:xfrm>
            <a:prstGeom prst="rect">
              <a:avLst/>
            </a:prstGeom>
          </p:spPr>
          <p:txBody>
            <a:bodyPr wrap="square">
              <a:spAutoFit/>
            </a:bodyPr>
            <a:lstStyle/>
            <a:p>
              <a:r>
                <a:rPr lang="en-US" sz="1200" dirty="0" err="1"/>
                <a:t>Rao</a:t>
              </a:r>
              <a:r>
                <a:rPr lang="en-US" sz="1200" dirty="0"/>
                <a:t>, </a:t>
              </a:r>
              <a:r>
                <a:rPr lang="en-US" sz="1200" dirty="0" err="1"/>
                <a:t>Hayagreeva</a:t>
              </a:r>
              <a:r>
                <a:rPr lang="en-US" sz="1200" dirty="0"/>
                <a:t>. "Institutional activism in the early American automobile industry." </a:t>
              </a:r>
              <a:r>
                <a:rPr lang="en-US" sz="1200" i="1" dirty="0"/>
                <a:t>Journal of Business Venturing</a:t>
              </a:r>
              <a:r>
                <a:rPr lang="en-US" sz="1200" dirty="0"/>
                <a:t> 19.3 (2004): 359-384.</a:t>
              </a:r>
            </a:p>
          </p:txBody>
        </p:sp>
        <p:sp>
          <p:nvSpPr>
            <p:cNvPr id="11" name="TextBox 10">
              <a:extLst>
                <a:ext uri="{FF2B5EF4-FFF2-40B4-BE49-F238E27FC236}">
                  <a16:creationId xmlns:a16="http://schemas.microsoft.com/office/drawing/2014/main" id="{6BAB6290-25B9-4BCA-95A3-62624163BF4E}"/>
                </a:ext>
              </a:extLst>
            </p:cNvPr>
            <p:cNvSpPr txBox="1"/>
            <p:nvPr/>
          </p:nvSpPr>
          <p:spPr>
            <a:xfrm rot="5400000">
              <a:off x="7033053" y="5216957"/>
              <a:ext cx="429713" cy="629419"/>
            </a:xfrm>
            <a:prstGeom prst="rect">
              <a:avLst/>
            </a:prstGeom>
            <a:noFill/>
          </p:spPr>
          <p:txBody>
            <a:bodyPr vert="vert270" wrap="square" rtlCol="0">
              <a:spAutoFit/>
            </a:bodyPr>
            <a:lstStyle/>
            <a:p>
              <a:r>
                <a:rPr lang="en-US" sz="1600" b="1" dirty="0">
                  <a:solidFill>
                    <a:srgbClr val="FF0000"/>
                  </a:solidFill>
                </a:rPr>
                <a:t>1913</a:t>
              </a:r>
            </a:p>
          </p:txBody>
        </p:sp>
        <p:sp>
          <p:nvSpPr>
            <p:cNvPr id="12" name="TextBox 11">
              <a:extLst>
                <a:ext uri="{FF2B5EF4-FFF2-40B4-BE49-F238E27FC236}">
                  <a16:creationId xmlns:a16="http://schemas.microsoft.com/office/drawing/2014/main" id="{1C9C1A6B-07BA-42D0-832A-19F742C4F68A}"/>
                </a:ext>
              </a:extLst>
            </p:cNvPr>
            <p:cNvSpPr txBox="1"/>
            <p:nvPr/>
          </p:nvSpPr>
          <p:spPr>
            <a:xfrm>
              <a:off x="6865473" y="5835601"/>
              <a:ext cx="1409700" cy="1197059"/>
            </a:xfrm>
            <a:prstGeom prst="rect">
              <a:avLst/>
            </a:prstGeom>
            <a:noFill/>
          </p:spPr>
          <p:txBody>
            <a:bodyPr wrap="square" rtlCol="0">
              <a:spAutoFit/>
            </a:bodyPr>
            <a:lstStyle/>
            <a:p>
              <a:r>
                <a:rPr lang="en-US" b="1" dirty="0">
                  <a:solidFill>
                    <a:srgbClr val="FF0000"/>
                  </a:solidFill>
                </a:rPr>
                <a:t>Henry Ford’s assembly line</a:t>
              </a:r>
            </a:p>
          </p:txBody>
        </p:sp>
      </p:grpSp>
    </p:spTree>
    <p:extLst>
      <p:ext uri="{BB962C8B-B14F-4D97-AF65-F5344CB8AC3E}">
        <p14:creationId xmlns:p14="http://schemas.microsoft.com/office/powerpoint/2010/main" val="3318742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62029" y="1849145"/>
            <a:ext cx="5223805" cy="4781257"/>
            <a:chOff x="24986" y="2002017"/>
            <a:chExt cx="6956479" cy="6874690"/>
          </a:xfrm>
        </p:grpSpPr>
        <p:pic>
          <p:nvPicPr>
            <p:cNvPr id="1026" name="Picture 2" descr="http://www.brightsideofnews.com/Data/2012_6_28/1900s-Electric-Car-Battery-Gets-2012-Update/1906-Baker-Electric-Stanhope_6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6344" y="4865737"/>
              <a:ext cx="4715121" cy="3441459"/>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24986" y="8307197"/>
              <a:ext cx="6956479" cy="569510"/>
            </a:xfrm>
            <a:prstGeom prst="rect">
              <a:avLst/>
            </a:prstGeom>
          </p:spPr>
          <p:txBody>
            <a:bodyPr wrap="square">
              <a:spAutoFit/>
            </a:bodyPr>
            <a:lstStyle/>
            <a:p>
              <a:r>
                <a:rPr lang="en-US" sz="1200" dirty="0"/>
                <a:t>http://www.brightsideofnews.com/news/2012/6/28/1900s-electric-car-battery-gets-2012-update.aspx</a:t>
              </a:r>
            </a:p>
          </p:txBody>
        </p:sp>
        <p:sp>
          <p:nvSpPr>
            <p:cNvPr id="2" name="Rectangle 1"/>
            <p:cNvSpPr/>
            <p:nvPr/>
          </p:nvSpPr>
          <p:spPr>
            <a:xfrm>
              <a:off x="1141134" y="2002017"/>
              <a:ext cx="4461950" cy="752307"/>
            </a:xfrm>
            <a:prstGeom prst="rect">
              <a:avLst/>
            </a:prstGeom>
          </p:spPr>
          <p:txBody>
            <a:bodyPr wrap="none">
              <a:spAutoFit/>
            </a:bodyPr>
            <a:lstStyle/>
            <a:p>
              <a:r>
                <a:rPr lang="en-US" sz="2800" b="1" dirty="0"/>
                <a:t>Unsuccessful in 1900</a:t>
              </a:r>
              <a:endParaRPr lang="en-US" sz="2800" dirty="0"/>
            </a:p>
          </p:txBody>
        </p:sp>
      </p:grpSp>
      <p:grpSp>
        <p:nvGrpSpPr>
          <p:cNvPr id="14" name="Group 13">
            <a:extLst>
              <a:ext uri="{FF2B5EF4-FFF2-40B4-BE49-F238E27FC236}">
                <a16:creationId xmlns:a16="http://schemas.microsoft.com/office/drawing/2014/main" id="{94795971-B1E4-4342-95FF-39BA400A0564}"/>
              </a:ext>
            </a:extLst>
          </p:cNvPr>
          <p:cNvGrpSpPr/>
          <p:nvPr/>
        </p:nvGrpSpPr>
        <p:grpSpPr>
          <a:xfrm>
            <a:off x="6039229" y="2014194"/>
            <a:ext cx="5198604" cy="3813620"/>
            <a:chOff x="6439599" y="1040627"/>
            <a:chExt cx="5198604" cy="3813620"/>
          </a:xfrm>
        </p:grpSpPr>
        <p:pic>
          <p:nvPicPr>
            <p:cNvPr id="27" name="Picture 4" descr="http://upload.wikimedia.org/wikipedia/commons/d/d4/Electric_car_charging_Amsterdam.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979" t="23358"/>
            <a:stretch/>
          </p:blipFill>
          <p:spPr bwMode="auto">
            <a:xfrm>
              <a:off x="6717353" y="1716261"/>
              <a:ext cx="4643090" cy="3137986"/>
            </a:xfrm>
            <a:prstGeom prst="rect">
              <a:avLst/>
            </a:prstGeom>
            <a:noFill/>
            <a:ln w="25400">
              <a:solidFill>
                <a:schemeClr val="accent1"/>
              </a:solidFill>
            </a:ln>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18747F44-7778-4DB4-94E1-8E93EBBE93E9}"/>
                </a:ext>
              </a:extLst>
            </p:cNvPr>
            <p:cNvSpPr/>
            <p:nvPr/>
          </p:nvSpPr>
          <p:spPr>
            <a:xfrm>
              <a:off x="6439599" y="1040627"/>
              <a:ext cx="5198604" cy="461665"/>
            </a:xfrm>
            <a:prstGeom prst="rect">
              <a:avLst/>
            </a:prstGeom>
          </p:spPr>
          <p:txBody>
            <a:bodyPr wrap="none">
              <a:spAutoFit/>
            </a:bodyPr>
            <a:lstStyle/>
            <a:p>
              <a:pPr algn="ctr"/>
              <a:r>
                <a:rPr lang="en-US" sz="2400" b="1" dirty="0"/>
                <a:t>Successful (acceptable at least) in 2021</a:t>
              </a:r>
              <a:endParaRPr lang="en-US" sz="2400" dirty="0"/>
            </a:p>
          </p:txBody>
        </p:sp>
      </p:grpSp>
      <p:sp>
        <p:nvSpPr>
          <p:cNvPr id="4" name="Title 3">
            <a:extLst>
              <a:ext uri="{FF2B5EF4-FFF2-40B4-BE49-F238E27FC236}">
                <a16:creationId xmlns:a16="http://schemas.microsoft.com/office/drawing/2014/main" id="{3DB3E4BC-8AA8-49A9-A2B6-159C040E4D8E}"/>
              </a:ext>
            </a:extLst>
          </p:cNvPr>
          <p:cNvSpPr>
            <a:spLocks noGrp="1"/>
          </p:cNvSpPr>
          <p:nvPr>
            <p:ph type="title"/>
          </p:nvPr>
        </p:nvSpPr>
        <p:spPr/>
        <p:txBody>
          <a:bodyPr>
            <a:normAutofit/>
          </a:bodyPr>
          <a:lstStyle/>
          <a:p>
            <a:r>
              <a:rPr lang="en-US" dirty="0"/>
              <a:t>Similar Lessons Apply to Electric Vehicles</a:t>
            </a:r>
          </a:p>
        </p:txBody>
      </p:sp>
      <p:sp>
        <p:nvSpPr>
          <p:cNvPr id="15" name="TextBox 14">
            <a:extLst>
              <a:ext uri="{FF2B5EF4-FFF2-40B4-BE49-F238E27FC236}">
                <a16:creationId xmlns:a16="http://schemas.microsoft.com/office/drawing/2014/main" id="{8CAA9266-A275-4D7F-A8A8-8404E458CB91}"/>
              </a:ext>
            </a:extLst>
          </p:cNvPr>
          <p:cNvSpPr txBox="1"/>
          <p:nvPr/>
        </p:nvSpPr>
        <p:spPr>
          <a:xfrm>
            <a:off x="461000" y="4759806"/>
            <a:ext cx="1541853" cy="577081"/>
          </a:xfrm>
          <a:prstGeom prst="rect">
            <a:avLst/>
          </a:prstGeom>
          <a:noFill/>
        </p:spPr>
        <p:txBody>
          <a:bodyPr wrap="square">
            <a:spAutoFit/>
          </a:bodyPr>
          <a:lstStyle/>
          <a:p>
            <a:r>
              <a:rPr lang="en-US" sz="1050" b="0" i="0" cap="all" dirty="0">
                <a:effectLst/>
                <a:latin typeface="Retina"/>
              </a:rPr>
              <a:t>PHOTO: ENGLISH HERITAGE/HERITAGE IMAGES/GETTY IMAGES</a:t>
            </a:r>
            <a:endParaRPr lang="en-US" sz="1050" dirty="0"/>
          </a:p>
        </p:txBody>
      </p:sp>
      <p:pic>
        <p:nvPicPr>
          <p:cNvPr id="5" name="Picture 2">
            <a:extLst>
              <a:ext uri="{FF2B5EF4-FFF2-40B4-BE49-F238E27FC236}">
                <a16:creationId xmlns:a16="http://schemas.microsoft.com/office/drawing/2014/main" id="{A219A49C-40A8-4108-87CF-944FC3AA27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028" y="2539042"/>
            <a:ext cx="3206625" cy="2136026"/>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9E0D4BE3-D1D4-412E-B928-E128D74FB067}"/>
              </a:ext>
            </a:extLst>
          </p:cNvPr>
          <p:cNvSpPr txBox="1"/>
          <p:nvPr/>
        </p:nvSpPr>
        <p:spPr>
          <a:xfrm>
            <a:off x="3225552" y="3471924"/>
            <a:ext cx="5605104" cy="1200329"/>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a:solidFill>
              <a:schemeClr val="tx1"/>
            </a:solidFill>
          </a:ln>
        </p:spPr>
        <p:txBody>
          <a:bodyPr wrap="square">
            <a:spAutoFit/>
          </a:bodyPr>
          <a:lstStyle/>
          <a:p>
            <a:pPr algn="ctr"/>
            <a:r>
              <a:rPr lang="en-US" sz="3600" dirty="0"/>
              <a:t>How did the electric car become culturally accepted?</a:t>
            </a:r>
          </a:p>
        </p:txBody>
      </p:sp>
      <p:sp>
        <p:nvSpPr>
          <p:cNvPr id="16" name="TextBox 15">
            <a:extLst>
              <a:ext uri="{FF2B5EF4-FFF2-40B4-BE49-F238E27FC236}">
                <a16:creationId xmlns:a16="http://schemas.microsoft.com/office/drawing/2014/main" id="{EA2C1376-F25B-4172-8156-8CCD65514EEC}"/>
              </a:ext>
            </a:extLst>
          </p:cNvPr>
          <p:cNvSpPr txBox="1"/>
          <p:nvPr/>
        </p:nvSpPr>
        <p:spPr>
          <a:xfrm>
            <a:off x="562029" y="2441141"/>
            <a:ext cx="3206625" cy="338554"/>
          </a:xfrm>
          <a:prstGeom prst="rect">
            <a:avLst/>
          </a:prstGeom>
          <a:solidFill>
            <a:schemeClr val="bg1"/>
          </a:solidFill>
          <a:ln>
            <a:solidFill>
              <a:schemeClr val="accent1"/>
            </a:solidFill>
          </a:ln>
        </p:spPr>
        <p:txBody>
          <a:bodyPr wrap="square">
            <a:spAutoFit/>
          </a:bodyPr>
          <a:lstStyle/>
          <a:p>
            <a:pPr algn="l" fontAlgn="base"/>
            <a:r>
              <a:rPr lang="en-US" sz="1600" dirty="0">
                <a:latin typeface="Retina"/>
              </a:rPr>
              <a:t>E</a:t>
            </a:r>
            <a:r>
              <a:rPr lang="en-US" sz="1600" b="0" i="0" dirty="0">
                <a:effectLst/>
                <a:latin typeface="Retina"/>
              </a:rPr>
              <a:t>lectric cab, London, bet. 1897-1900</a:t>
            </a:r>
          </a:p>
        </p:txBody>
      </p:sp>
    </p:spTree>
    <p:extLst>
      <p:ext uri="{BB962C8B-B14F-4D97-AF65-F5344CB8AC3E}">
        <p14:creationId xmlns:p14="http://schemas.microsoft.com/office/powerpoint/2010/main" val="2884112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A12358C-D0CB-43B1-995D-60E2992BC572}"/>
              </a:ext>
            </a:extLst>
          </p:cNvPr>
          <p:cNvGrpSpPr/>
          <p:nvPr/>
        </p:nvGrpSpPr>
        <p:grpSpPr>
          <a:xfrm>
            <a:off x="4203501" y="1800225"/>
            <a:ext cx="7233138" cy="4820427"/>
            <a:chOff x="6661797" y="1703571"/>
            <a:chExt cx="4723926" cy="3342428"/>
          </a:xfrm>
        </p:grpSpPr>
        <p:pic>
          <p:nvPicPr>
            <p:cNvPr id="6" name="Picture 2">
              <a:extLst>
                <a:ext uri="{FF2B5EF4-FFF2-40B4-BE49-F238E27FC236}">
                  <a16:creationId xmlns:a16="http://schemas.microsoft.com/office/drawing/2014/main" id="{BB90E51E-0674-41B8-A284-1EE26D7137D8}"/>
                </a:ext>
              </a:extLst>
            </p:cNvPr>
            <p:cNvPicPr>
              <a:picLocks noChangeAspect="1" noChangeArrowheads="1"/>
            </p:cNvPicPr>
            <p:nvPr/>
          </p:nvPicPr>
          <p:blipFill>
            <a:blip r:embed="rId2" cstate="print"/>
            <a:srcRect/>
            <a:stretch>
              <a:fillRect/>
            </a:stretch>
          </p:blipFill>
          <p:spPr bwMode="auto">
            <a:xfrm>
              <a:off x="6661797" y="1703571"/>
              <a:ext cx="4723926" cy="3342428"/>
            </a:xfrm>
            <a:prstGeom prst="rect">
              <a:avLst/>
            </a:prstGeom>
            <a:noFill/>
            <a:ln w="9525">
              <a:noFill/>
              <a:miter lim="800000"/>
              <a:headEnd/>
              <a:tailEnd/>
            </a:ln>
          </p:spPr>
        </p:pic>
        <p:sp>
          <p:nvSpPr>
            <p:cNvPr id="7" name="Text Box 5">
              <a:extLst>
                <a:ext uri="{FF2B5EF4-FFF2-40B4-BE49-F238E27FC236}">
                  <a16:creationId xmlns:a16="http://schemas.microsoft.com/office/drawing/2014/main" id="{4E3EFC68-02BC-4E4E-8237-9E96664D0A6C}"/>
                </a:ext>
              </a:extLst>
            </p:cNvPr>
            <p:cNvSpPr txBox="1">
              <a:spLocks noChangeArrowheads="1"/>
            </p:cNvSpPr>
            <p:nvPr/>
          </p:nvSpPr>
          <p:spPr bwMode="auto">
            <a:xfrm>
              <a:off x="7274270" y="2950891"/>
              <a:ext cx="2153655" cy="423894"/>
            </a:xfrm>
            <a:prstGeom prst="rect">
              <a:avLst/>
            </a:prstGeom>
            <a:noFill/>
            <a:ln w="9525">
              <a:noFill/>
              <a:miter lim="800000"/>
              <a:headEnd/>
              <a:tailEnd/>
            </a:ln>
          </p:spPr>
          <p:txBody>
            <a:bodyPr wrap="square">
              <a:spAutoFit/>
            </a:bodyPr>
            <a:lstStyle/>
            <a:p>
              <a:pPr>
                <a:spcBef>
                  <a:spcPct val="50000"/>
                </a:spcBef>
              </a:pPr>
              <a:r>
                <a:rPr lang="en-US" sz="1800" b="1" dirty="0">
                  <a:latin typeface="Times New Roman" pitchFamily="18" charset="0"/>
                </a:rPr>
                <a:t>Frank et al. 2000</a:t>
              </a:r>
            </a:p>
          </p:txBody>
        </p:sp>
      </p:grpSp>
      <p:sp>
        <p:nvSpPr>
          <p:cNvPr id="2" name="Title 1">
            <a:extLst>
              <a:ext uri="{FF2B5EF4-FFF2-40B4-BE49-F238E27FC236}">
                <a16:creationId xmlns:a16="http://schemas.microsoft.com/office/drawing/2014/main" id="{E3C83DF3-8060-4B7C-B10D-DC3325CCF49E}"/>
              </a:ext>
            </a:extLst>
          </p:cNvPr>
          <p:cNvSpPr>
            <a:spLocks noGrp="1"/>
          </p:cNvSpPr>
          <p:nvPr>
            <p:ph type="title"/>
          </p:nvPr>
        </p:nvSpPr>
        <p:spPr/>
        <p:txBody>
          <a:bodyPr>
            <a:normAutofit fontScale="90000"/>
          </a:bodyPr>
          <a:lstStyle/>
          <a:p>
            <a:r>
              <a:rPr lang="en-US" dirty="0"/>
              <a:t>Environmental Protection Became A Cultural Issue</a:t>
            </a:r>
          </a:p>
        </p:txBody>
      </p:sp>
      <p:sp>
        <p:nvSpPr>
          <p:cNvPr id="9" name="Content Placeholder 2">
            <a:extLst>
              <a:ext uri="{FF2B5EF4-FFF2-40B4-BE49-F238E27FC236}">
                <a16:creationId xmlns:a16="http://schemas.microsoft.com/office/drawing/2014/main" id="{0E1DBF3D-5351-41DF-8204-D75F91A10390}"/>
              </a:ext>
            </a:extLst>
          </p:cNvPr>
          <p:cNvSpPr>
            <a:spLocks noGrp="1"/>
          </p:cNvSpPr>
          <p:nvPr>
            <p:ph idx="1"/>
          </p:nvPr>
        </p:nvSpPr>
        <p:spPr>
          <a:xfrm>
            <a:off x="917286" y="2244090"/>
            <a:ext cx="2745397" cy="1887466"/>
          </a:xfrm>
          <a:ln>
            <a:solidFill>
              <a:schemeClr val="tx1"/>
            </a:solidFill>
          </a:ln>
        </p:spPr>
        <p:txBody>
          <a:bodyPr/>
          <a:lstStyle/>
          <a:p>
            <a:r>
              <a:rPr lang="en-US" dirty="0"/>
              <a:t>Legitimation of Environmental Protections in Pictures</a:t>
            </a:r>
          </a:p>
        </p:txBody>
      </p:sp>
    </p:spTree>
    <p:extLst>
      <p:ext uri="{BB962C8B-B14F-4D97-AF65-F5344CB8AC3E}">
        <p14:creationId xmlns:p14="http://schemas.microsoft.com/office/powerpoint/2010/main" val="2249437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83DF3-8060-4B7C-B10D-DC3325CCF49E}"/>
              </a:ext>
            </a:extLst>
          </p:cNvPr>
          <p:cNvSpPr>
            <a:spLocks noGrp="1"/>
          </p:cNvSpPr>
          <p:nvPr>
            <p:ph type="title"/>
          </p:nvPr>
        </p:nvSpPr>
        <p:spPr/>
        <p:txBody>
          <a:bodyPr>
            <a:normAutofit fontScale="90000"/>
          </a:bodyPr>
          <a:lstStyle/>
          <a:p>
            <a:r>
              <a:rPr lang="en-US" dirty="0"/>
              <a:t>Environmental Protection Became A Cultural Issue</a:t>
            </a:r>
          </a:p>
        </p:txBody>
      </p:sp>
      <p:grpSp>
        <p:nvGrpSpPr>
          <p:cNvPr id="11" name="Group 10">
            <a:extLst>
              <a:ext uri="{FF2B5EF4-FFF2-40B4-BE49-F238E27FC236}">
                <a16:creationId xmlns:a16="http://schemas.microsoft.com/office/drawing/2014/main" id="{27172984-52D0-49A4-B622-5CA1936B2F59}"/>
              </a:ext>
            </a:extLst>
          </p:cNvPr>
          <p:cNvGrpSpPr/>
          <p:nvPr/>
        </p:nvGrpSpPr>
        <p:grpSpPr>
          <a:xfrm>
            <a:off x="3996016" y="2103120"/>
            <a:ext cx="7680169" cy="3898336"/>
            <a:chOff x="3996015" y="2103120"/>
            <a:chExt cx="7680169" cy="3898336"/>
          </a:xfrm>
        </p:grpSpPr>
        <p:pic>
          <p:nvPicPr>
            <p:cNvPr id="4" name="Picture 2">
              <a:extLst>
                <a:ext uri="{FF2B5EF4-FFF2-40B4-BE49-F238E27FC236}">
                  <a16:creationId xmlns:a16="http://schemas.microsoft.com/office/drawing/2014/main" id="{DC1437C8-D6A1-424C-AC10-EB9BBBF1D5D5}"/>
                </a:ext>
              </a:extLst>
            </p:cNvPr>
            <p:cNvPicPr>
              <a:picLocks noChangeAspect="1" noChangeArrowheads="1"/>
            </p:cNvPicPr>
            <p:nvPr/>
          </p:nvPicPr>
          <p:blipFill>
            <a:blip r:embed="rId2" cstate="print"/>
            <a:srcRect/>
            <a:stretch>
              <a:fillRect/>
            </a:stretch>
          </p:blipFill>
          <p:spPr bwMode="auto">
            <a:xfrm>
              <a:off x="3996015" y="2103120"/>
              <a:ext cx="7680169" cy="3898336"/>
            </a:xfrm>
            <a:prstGeom prst="rect">
              <a:avLst/>
            </a:prstGeom>
            <a:noFill/>
            <a:ln w="9525">
              <a:noFill/>
              <a:miter lim="800000"/>
              <a:headEnd/>
              <a:tailEnd/>
            </a:ln>
          </p:spPr>
        </p:pic>
        <p:sp>
          <p:nvSpPr>
            <p:cNvPr id="10" name="TextBox 9">
              <a:extLst>
                <a:ext uri="{FF2B5EF4-FFF2-40B4-BE49-F238E27FC236}">
                  <a16:creationId xmlns:a16="http://schemas.microsoft.com/office/drawing/2014/main" id="{AE254B2E-F68D-4311-B64A-17257913698C}"/>
                </a:ext>
              </a:extLst>
            </p:cNvPr>
            <p:cNvSpPr txBox="1"/>
            <p:nvPr/>
          </p:nvSpPr>
          <p:spPr>
            <a:xfrm>
              <a:off x="5396234" y="2687676"/>
              <a:ext cx="2439865" cy="369332"/>
            </a:xfrm>
            <a:prstGeom prst="rect">
              <a:avLst/>
            </a:prstGeom>
            <a:noFill/>
          </p:spPr>
          <p:txBody>
            <a:bodyPr wrap="square">
              <a:spAutoFit/>
            </a:bodyPr>
            <a:lstStyle/>
            <a:p>
              <a:r>
                <a:rPr lang="en-US" dirty="0"/>
                <a:t>Lim &amp; Tsutsui 2012 </a:t>
              </a:r>
            </a:p>
          </p:txBody>
        </p:sp>
      </p:grpSp>
      <p:sp>
        <p:nvSpPr>
          <p:cNvPr id="13" name="TextBox 12">
            <a:extLst>
              <a:ext uri="{FF2B5EF4-FFF2-40B4-BE49-F238E27FC236}">
                <a16:creationId xmlns:a16="http://schemas.microsoft.com/office/drawing/2014/main" id="{33052847-0201-4C14-8BAD-1B6DCF4DBC26}"/>
              </a:ext>
            </a:extLst>
          </p:cNvPr>
          <p:cNvSpPr txBox="1"/>
          <p:nvPr/>
        </p:nvSpPr>
        <p:spPr>
          <a:xfrm>
            <a:off x="515815" y="2418330"/>
            <a:ext cx="3295628" cy="2800767"/>
          </a:xfrm>
          <a:prstGeom prst="rect">
            <a:avLst/>
          </a:prstGeom>
          <a:noFill/>
        </p:spPr>
        <p:txBody>
          <a:bodyPr wrap="square">
            <a:spAutoFit/>
          </a:bodyPr>
          <a:lstStyle/>
          <a:p>
            <a:r>
              <a:rPr lang="en-US" sz="1600" b="0" i="0" u="sng" dirty="0">
                <a:solidFill>
                  <a:srgbClr val="333333"/>
                </a:solidFill>
                <a:effectLst/>
                <a:latin typeface="Arial" panose="020B0604020202020204" pitchFamily="34" charset="0"/>
                <a:cs typeface="Arial" panose="020B0604020202020204" pitchFamily="34" charset="0"/>
              </a:rPr>
              <a:t>UN Global Compact </a:t>
            </a:r>
          </a:p>
          <a:p>
            <a:r>
              <a:rPr lang="en-US" sz="1600" b="0" i="0" dirty="0">
                <a:solidFill>
                  <a:srgbClr val="333333"/>
                </a:solidFill>
                <a:effectLst/>
                <a:latin typeface="Arial" panose="020B0604020202020204" pitchFamily="34" charset="0"/>
                <a:cs typeface="Arial" panose="020B0604020202020204" pitchFamily="34" charset="0"/>
              </a:rPr>
              <a:t>Voluntary initiative wherein corporations pledge commitment to human/labor rights and environmental protection practices</a:t>
            </a:r>
          </a:p>
          <a:p>
            <a:endParaRPr lang="en-US" sz="1600" b="0" i="0" dirty="0">
              <a:solidFill>
                <a:srgbClr val="333333"/>
              </a:solidFill>
              <a:effectLst/>
              <a:latin typeface="Arial" panose="020B0604020202020204" pitchFamily="34" charset="0"/>
              <a:cs typeface="Arial" panose="020B0604020202020204" pitchFamily="34" charset="0"/>
            </a:endParaRPr>
          </a:p>
          <a:p>
            <a:r>
              <a:rPr lang="en-US" sz="1600" b="0" u="sng" dirty="0">
                <a:solidFill>
                  <a:srgbClr val="333333"/>
                </a:solidFill>
                <a:effectLst/>
                <a:latin typeface="Arial" panose="020B0604020202020204" pitchFamily="34" charset="0"/>
                <a:cs typeface="Arial" panose="020B0604020202020204" pitchFamily="34" charset="0"/>
              </a:rPr>
              <a:t>Global Reporting Initiative</a:t>
            </a:r>
            <a:r>
              <a:rPr lang="en-US" sz="1600" b="0" i="0" dirty="0">
                <a:solidFill>
                  <a:srgbClr val="333333"/>
                </a:solidFill>
                <a:effectLst/>
                <a:latin typeface="Arial" panose="020B0604020202020204" pitchFamily="34" charset="0"/>
                <a:cs typeface="Arial" panose="020B0604020202020204" pitchFamily="34" charset="0"/>
              </a:rPr>
              <a:t> </a:t>
            </a:r>
          </a:p>
          <a:p>
            <a:r>
              <a:rPr lang="en-US" sz="1600" dirty="0">
                <a:latin typeface="Arial" panose="020B0604020202020204" pitchFamily="34" charset="0"/>
                <a:cs typeface="Arial" panose="020B0604020202020204" pitchFamily="34" charset="0"/>
              </a:rPr>
              <a:t>NGO that certifies firms that voluntarily disclose their economic, environmental, and social activities</a:t>
            </a:r>
          </a:p>
        </p:txBody>
      </p:sp>
    </p:spTree>
    <p:extLst>
      <p:ext uri="{BB962C8B-B14F-4D97-AF65-F5344CB8AC3E}">
        <p14:creationId xmlns:p14="http://schemas.microsoft.com/office/powerpoint/2010/main" val="3075343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83DF3-8060-4B7C-B10D-DC3325CCF49E}"/>
              </a:ext>
            </a:extLst>
          </p:cNvPr>
          <p:cNvSpPr>
            <a:spLocks noGrp="1"/>
          </p:cNvSpPr>
          <p:nvPr>
            <p:ph type="title"/>
          </p:nvPr>
        </p:nvSpPr>
        <p:spPr/>
        <p:txBody>
          <a:bodyPr>
            <a:normAutofit fontScale="90000"/>
          </a:bodyPr>
          <a:lstStyle/>
          <a:p>
            <a:r>
              <a:rPr lang="en-US" dirty="0"/>
              <a:t>Environmental Protection Became A Cultural Issue</a:t>
            </a:r>
          </a:p>
        </p:txBody>
      </p:sp>
      <p:grpSp>
        <p:nvGrpSpPr>
          <p:cNvPr id="8" name="Group 7">
            <a:extLst>
              <a:ext uri="{FF2B5EF4-FFF2-40B4-BE49-F238E27FC236}">
                <a16:creationId xmlns:a16="http://schemas.microsoft.com/office/drawing/2014/main" id="{E8FC6947-DBD8-4986-B93B-52E43BFFB8E1}"/>
              </a:ext>
            </a:extLst>
          </p:cNvPr>
          <p:cNvGrpSpPr/>
          <p:nvPr/>
        </p:nvGrpSpPr>
        <p:grpSpPr>
          <a:xfrm>
            <a:off x="1471203" y="1800225"/>
            <a:ext cx="9492006" cy="4495804"/>
            <a:chOff x="-1017020" y="2148099"/>
            <a:chExt cx="9492006" cy="4495804"/>
          </a:xfrm>
        </p:grpSpPr>
        <p:sp>
          <p:nvSpPr>
            <p:cNvPr id="9" name="TextBox 8">
              <a:extLst>
                <a:ext uri="{FF2B5EF4-FFF2-40B4-BE49-F238E27FC236}">
                  <a16:creationId xmlns:a16="http://schemas.microsoft.com/office/drawing/2014/main" id="{696656C6-64DA-4F35-9D8F-CAC7314A2EB4}"/>
                </a:ext>
              </a:extLst>
            </p:cNvPr>
            <p:cNvSpPr txBox="1"/>
            <p:nvPr/>
          </p:nvSpPr>
          <p:spPr>
            <a:xfrm>
              <a:off x="5944359" y="5474352"/>
              <a:ext cx="2530627" cy="1169551"/>
            </a:xfrm>
            <a:prstGeom prst="rect">
              <a:avLst/>
            </a:prstGeom>
            <a:noFill/>
          </p:spPr>
          <p:txBody>
            <a:bodyPr wrap="square">
              <a:spAutoFit/>
            </a:bodyPr>
            <a:lstStyle/>
            <a:p>
              <a:r>
                <a:rPr lang="en-US" sz="1400" dirty="0">
                  <a:hlinkClick r:id="rId2"/>
                </a:rPr>
                <a:t>https://www.3blmedia.com/News/Flash-Report-86-SP-500-Indexr-Companies-Publish-Sustainability-Responsibility-Reports-2018</a:t>
              </a:r>
              <a:r>
                <a:rPr lang="en-US" sz="1400" dirty="0"/>
                <a:t> </a:t>
              </a:r>
            </a:p>
          </p:txBody>
        </p:sp>
        <p:pic>
          <p:nvPicPr>
            <p:cNvPr id="12" name="Picture 6">
              <a:extLst>
                <a:ext uri="{FF2B5EF4-FFF2-40B4-BE49-F238E27FC236}">
                  <a16:creationId xmlns:a16="http://schemas.microsoft.com/office/drawing/2014/main" id="{37122A1E-7EB3-4024-B94C-18E276E5883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935"/>
            <a:stretch/>
          </p:blipFill>
          <p:spPr bwMode="auto">
            <a:xfrm>
              <a:off x="-1017020" y="2148099"/>
              <a:ext cx="6739347" cy="449580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888880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63092" y="2499777"/>
            <a:ext cx="2900153" cy="2276064"/>
            <a:chOff x="125201" y="2649521"/>
            <a:chExt cx="3904132" cy="3220847"/>
          </a:xfrm>
        </p:grpSpPr>
        <p:pic>
          <p:nvPicPr>
            <p:cNvPr id="1026" name="Picture 2" descr="http://www.brightsideofnews.com/Data/2012_6_28/1900s-Electric-Car-Battery-Gets-2012-Update/1906-Baker-Electric-Stanhope_6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195" y="3236866"/>
              <a:ext cx="3608146" cy="263350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25201" y="2649521"/>
              <a:ext cx="3904132" cy="653300"/>
            </a:xfrm>
            <a:prstGeom prst="rect">
              <a:avLst/>
            </a:prstGeom>
          </p:spPr>
          <p:txBody>
            <a:bodyPr wrap="none">
              <a:spAutoFit/>
            </a:bodyPr>
            <a:lstStyle/>
            <a:p>
              <a:r>
                <a:rPr lang="en-US" sz="2400" b="1" dirty="0"/>
                <a:t>Unsuccessful in 1910</a:t>
              </a:r>
              <a:endParaRPr lang="en-US" sz="2400" dirty="0"/>
            </a:p>
          </p:txBody>
        </p:sp>
      </p:grpSp>
      <p:grpSp>
        <p:nvGrpSpPr>
          <p:cNvPr id="5" name="Group 4"/>
          <p:cNvGrpSpPr/>
          <p:nvPr/>
        </p:nvGrpSpPr>
        <p:grpSpPr>
          <a:xfrm>
            <a:off x="7273550" y="222423"/>
            <a:ext cx="3473163" cy="2661984"/>
            <a:chOff x="5426218" y="574882"/>
            <a:chExt cx="3473163" cy="2661984"/>
          </a:xfrm>
        </p:grpSpPr>
        <p:pic>
          <p:nvPicPr>
            <p:cNvPr id="13" name="Picture 2" descr="http://aws.personalfinancemastery.com/wp-content/uploads/2012/10/Hybrid-Car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26218" y="1027066"/>
              <a:ext cx="3473163" cy="22098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426218" y="574882"/>
              <a:ext cx="2651688" cy="461665"/>
            </a:xfrm>
            <a:prstGeom prst="rect">
              <a:avLst/>
            </a:prstGeom>
          </p:spPr>
          <p:txBody>
            <a:bodyPr wrap="none">
              <a:spAutoFit/>
            </a:bodyPr>
            <a:lstStyle/>
            <a:p>
              <a:r>
                <a:rPr lang="en-US" sz="2400" b="1" dirty="0"/>
                <a:t>Acceptable in 2015</a:t>
              </a:r>
              <a:endParaRPr lang="en-US" sz="2400" dirty="0"/>
            </a:p>
          </p:txBody>
        </p:sp>
      </p:grpSp>
      <p:cxnSp>
        <p:nvCxnSpPr>
          <p:cNvPr id="29" name="Straight Arrow Connector 28"/>
          <p:cNvCxnSpPr>
            <a:cxnSpLocks/>
            <a:endCxn id="14" idx="0"/>
          </p:cNvCxnSpPr>
          <p:nvPr/>
        </p:nvCxnSpPr>
        <p:spPr bwMode="auto">
          <a:xfrm>
            <a:off x="8879858" y="2961441"/>
            <a:ext cx="746350" cy="959227"/>
          </a:xfrm>
          <a:prstGeom prst="straightConnector1">
            <a:avLst/>
          </a:prstGeom>
          <a:solidFill>
            <a:schemeClr val="accent1"/>
          </a:solidFill>
          <a:ln w="88900" cap="flat" cmpd="sng" algn="ctr">
            <a:solidFill>
              <a:schemeClr val="accent1"/>
            </a:solidFill>
            <a:prstDash val="solid"/>
            <a:round/>
            <a:headEnd type="none" w="med" len="med"/>
            <a:tailEnd type="arrow"/>
          </a:ln>
          <a:effectLst/>
        </p:spPr>
      </p:cxnSp>
      <p:sp>
        <p:nvSpPr>
          <p:cNvPr id="6" name="Title 5">
            <a:extLst>
              <a:ext uri="{FF2B5EF4-FFF2-40B4-BE49-F238E27FC236}">
                <a16:creationId xmlns:a16="http://schemas.microsoft.com/office/drawing/2014/main" id="{E5923DC4-01EF-44AE-9487-E375D29473BF}"/>
              </a:ext>
            </a:extLst>
          </p:cNvPr>
          <p:cNvSpPr>
            <a:spLocks noGrp="1"/>
          </p:cNvSpPr>
          <p:nvPr>
            <p:ph type="title"/>
          </p:nvPr>
        </p:nvSpPr>
        <p:spPr/>
        <p:txBody>
          <a:bodyPr/>
          <a:lstStyle/>
          <a:p>
            <a:r>
              <a:rPr lang="en-US" dirty="0"/>
              <a:t>From 1900 to 2020</a:t>
            </a:r>
          </a:p>
        </p:txBody>
      </p:sp>
      <p:grpSp>
        <p:nvGrpSpPr>
          <p:cNvPr id="10" name="Group 9">
            <a:extLst>
              <a:ext uri="{FF2B5EF4-FFF2-40B4-BE49-F238E27FC236}">
                <a16:creationId xmlns:a16="http://schemas.microsoft.com/office/drawing/2014/main" id="{0A6D1EC8-0561-4AF3-9AC8-6026A187B34B}"/>
              </a:ext>
            </a:extLst>
          </p:cNvPr>
          <p:cNvGrpSpPr/>
          <p:nvPr/>
        </p:nvGrpSpPr>
        <p:grpSpPr>
          <a:xfrm>
            <a:off x="3805872" y="4408031"/>
            <a:ext cx="2619411" cy="1994559"/>
            <a:chOff x="2942531" y="4235093"/>
            <a:chExt cx="2619411" cy="1994559"/>
          </a:xfrm>
        </p:grpSpPr>
        <p:sp>
          <p:nvSpPr>
            <p:cNvPr id="22" name="Rectangle 21"/>
            <p:cNvSpPr/>
            <p:nvPr/>
          </p:nvSpPr>
          <p:spPr>
            <a:xfrm>
              <a:off x="2942531" y="4235093"/>
              <a:ext cx="2619411" cy="461665"/>
            </a:xfrm>
            <a:prstGeom prst="rect">
              <a:avLst/>
            </a:prstGeom>
          </p:spPr>
          <p:txBody>
            <a:bodyPr wrap="square">
              <a:spAutoFit/>
            </a:bodyPr>
            <a:lstStyle/>
            <a:p>
              <a:r>
                <a:rPr lang="en-US" sz="2400" b="1" dirty="0"/>
                <a:t>Successful in 1915</a:t>
              </a:r>
            </a:p>
          </p:txBody>
        </p:sp>
        <p:pic>
          <p:nvPicPr>
            <p:cNvPr id="9" name="Picture 2" descr="Model T | Description &amp; Facts | Britannica">
              <a:extLst>
                <a:ext uri="{FF2B5EF4-FFF2-40B4-BE49-F238E27FC236}">
                  <a16:creationId xmlns:a16="http://schemas.microsoft.com/office/drawing/2014/main" id="{6264B520-7EAD-4D66-96CF-8F06B3C7B3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9709" y="4698179"/>
              <a:ext cx="2421287" cy="1531473"/>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25" name="Straight Arrow Connector 24">
            <a:extLst>
              <a:ext uri="{FF2B5EF4-FFF2-40B4-BE49-F238E27FC236}">
                <a16:creationId xmlns:a16="http://schemas.microsoft.com/office/drawing/2014/main" id="{A3FBE40F-FFCD-4FF1-B538-D5EBC685D7BF}"/>
              </a:ext>
            </a:extLst>
          </p:cNvPr>
          <p:cNvCxnSpPr>
            <a:cxnSpLocks/>
          </p:cNvCxnSpPr>
          <p:nvPr/>
        </p:nvCxnSpPr>
        <p:spPr bwMode="auto">
          <a:xfrm>
            <a:off x="3210279" y="3714750"/>
            <a:ext cx="1023615" cy="1580"/>
          </a:xfrm>
          <a:prstGeom prst="straightConnector1">
            <a:avLst/>
          </a:prstGeom>
          <a:solidFill>
            <a:schemeClr val="accent1"/>
          </a:solidFill>
          <a:ln w="88900" cap="flat" cmpd="sng" algn="ctr">
            <a:solidFill>
              <a:schemeClr val="accent1"/>
            </a:solidFill>
            <a:prstDash val="solid"/>
            <a:round/>
            <a:headEnd type="none" w="med" len="med"/>
            <a:tailEnd type="arrow"/>
          </a:ln>
          <a:effectLst/>
        </p:spPr>
      </p:cxnSp>
      <p:pic>
        <p:nvPicPr>
          <p:cNvPr id="4098" name="Picture 2" descr="Environmental Attitudes | Environmental Attitudes and Practices for South  East Asian Countries">
            <a:extLst>
              <a:ext uri="{FF2B5EF4-FFF2-40B4-BE49-F238E27FC236}">
                <a16:creationId xmlns:a16="http://schemas.microsoft.com/office/drawing/2014/main" id="{D7999339-B811-4D24-817C-67D06CFFEF1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4188" t="-14722" r="14613" b="11610"/>
          <a:stretch/>
        </p:blipFill>
        <p:spPr bwMode="auto">
          <a:xfrm>
            <a:off x="4352629" y="1370278"/>
            <a:ext cx="1525898" cy="2209800"/>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Straight Arrow Connector 17">
            <a:extLst>
              <a:ext uri="{FF2B5EF4-FFF2-40B4-BE49-F238E27FC236}">
                <a16:creationId xmlns:a16="http://schemas.microsoft.com/office/drawing/2014/main" id="{0D051611-ECD9-4AE4-AD49-CA4D3A0FE9CF}"/>
              </a:ext>
            </a:extLst>
          </p:cNvPr>
          <p:cNvCxnSpPr>
            <a:cxnSpLocks/>
          </p:cNvCxnSpPr>
          <p:nvPr/>
        </p:nvCxnSpPr>
        <p:spPr bwMode="auto">
          <a:xfrm flipV="1">
            <a:off x="5878527" y="2818701"/>
            <a:ext cx="1116153" cy="896050"/>
          </a:xfrm>
          <a:prstGeom prst="straightConnector1">
            <a:avLst/>
          </a:prstGeom>
          <a:solidFill>
            <a:schemeClr val="accent1"/>
          </a:solidFill>
          <a:ln w="88900" cap="flat" cmpd="sng" algn="ctr">
            <a:solidFill>
              <a:schemeClr val="accent1"/>
            </a:solidFill>
            <a:prstDash val="solid"/>
            <a:round/>
            <a:headEnd type="none" w="med" len="med"/>
            <a:tailEnd type="arrow"/>
          </a:ln>
          <a:effectLst/>
        </p:spPr>
      </p:cxnSp>
      <p:grpSp>
        <p:nvGrpSpPr>
          <p:cNvPr id="24" name="Group 23">
            <a:extLst>
              <a:ext uri="{FF2B5EF4-FFF2-40B4-BE49-F238E27FC236}">
                <a16:creationId xmlns:a16="http://schemas.microsoft.com/office/drawing/2014/main" id="{C0219702-0147-4618-8CA6-CDE04811AD95}"/>
              </a:ext>
            </a:extLst>
          </p:cNvPr>
          <p:cNvGrpSpPr/>
          <p:nvPr/>
        </p:nvGrpSpPr>
        <p:grpSpPr>
          <a:xfrm>
            <a:off x="8113197" y="3920668"/>
            <a:ext cx="3295943" cy="2591971"/>
            <a:chOff x="7499958" y="3786884"/>
            <a:chExt cx="3295943" cy="2591971"/>
          </a:xfrm>
        </p:grpSpPr>
        <p:pic>
          <p:nvPicPr>
            <p:cNvPr id="27" name="Picture 4" descr="http://upload.wikimedia.org/wikipedia/commons/d/d4/Electric_car_charging_Amsterdam.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4979" t="23358"/>
            <a:stretch/>
          </p:blipFill>
          <p:spPr bwMode="auto">
            <a:xfrm>
              <a:off x="7643814" y="4248549"/>
              <a:ext cx="3152087" cy="2130306"/>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6915D878-C601-4FBA-833F-7C389083ED0A}"/>
                </a:ext>
              </a:extLst>
            </p:cNvPr>
            <p:cNvSpPr/>
            <p:nvPr/>
          </p:nvSpPr>
          <p:spPr>
            <a:xfrm>
              <a:off x="7499958" y="3786884"/>
              <a:ext cx="3026021" cy="461665"/>
            </a:xfrm>
            <a:prstGeom prst="rect">
              <a:avLst/>
            </a:prstGeom>
          </p:spPr>
          <p:txBody>
            <a:bodyPr wrap="none">
              <a:spAutoFit/>
            </a:bodyPr>
            <a:lstStyle/>
            <a:p>
              <a:r>
                <a:rPr lang="en-US" sz="2400" b="1" dirty="0"/>
                <a:t>Current/future success</a:t>
              </a:r>
              <a:endParaRPr lang="en-US" sz="2400" dirty="0"/>
            </a:p>
          </p:txBody>
        </p:sp>
      </p:grpSp>
      <p:sp>
        <p:nvSpPr>
          <p:cNvPr id="7" name="Cross 6">
            <a:extLst>
              <a:ext uri="{FF2B5EF4-FFF2-40B4-BE49-F238E27FC236}">
                <a16:creationId xmlns:a16="http://schemas.microsoft.com/office/drawing/2014/main" id="{7281B97A-4E77-4FBB-AA9F-3519117FB8AA}"/>
              </a:ext>
            </a:extLst>
          </p:cNvPr>
          <p:cNvSpPr/>
          <p:nvPr/>
        </p:nvSpPr>
        <p:spPr>
          <a:xfrm>
            <a:off x="4841224" y="3716330"/>
            <a:ext cx="548708" cy="542403"/>
          </a:xfrm>
          <a:prstGeom prst="plus">
            <a:avLst>
              <a:gd name="adj" fmla="val 420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012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8CD2B798-7994-4548-A2BE-4AEF9C1A5F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 name="Oval 5">
            <a:extLst>
              <a:ext uri="{FF2B5EF4-FFF2-40B4-BE49-F238E27FC236}">
                <a16:creationId xmlns:a16="http://schemas.microsoft.com/office/drawing/2014/main" id="{E6162320-3B67-42BB-AF9D-939326E648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5" name="Straight Connector 74">
            <a:extLst>
              <a:ext uri="{FF2B5EF4-FFF2-40B4-BE49-F238E27FC236}">
                <a16:creationId xmlns:a16="http://schemas.microsoft.com/office/drawing/2014/main" id="{6722E143-84C1-4F95-937C-78B92D2811C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2050" name="Picture 2" descr="Introducing The Mindboggling Flying Taxis Of The Future">
            <a:extLst>
              <a:ext uri="{FF2B5EF4-FFF2-40B4-BE49-F238E27FC236}">
                <a16:creationId xmlns:a16="http://schemas.microsoft.com/office/drawing/2014/main" id="{089FC7CD-9EF3-4306-9217-2A1B02E4FDC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03" t="19992" r="1" b="5760"/>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7" name="Rectangle 76">
            <a:extLst>
              <a:ext uri="{FF2B5EF4-FFF2-40B4-BE49-F238E27FC236}">
                <a16:creationId xmlns:a16="http://schemas.microsoft.com/office/drawing/2014/main" id="{CC1CA635-2D9C-4E3E-820F-5FE35AC14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59968"/>
            <a:ext cx="12192000" cy="2298032"/>
          </a:xfrm>
          <a:prstGeom prst="rect">
            <a:avLst/>
          </a:prstGeom>
          <a:solidFill>
            <a:schemeClr val="accent1">
              <a:lumMod val="75000"/>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itle 1">
            <a:extLst>
              <a:ext uri="{FF2B5EF4-FFF2-40B4-BE49-F238E27FC236}">
                <a16:creationId xmlns:a16="http://schemas.microsoft.com/office/drawing/2014/main" id="{78B6CA9A-4B79-4209-8AB4-E28C44DB19B3}"/>
              </a:ext>
            </a:extLst>
          </p:cNvPr>
          <p:cNvSpPr>
            <a:spLocks noGrp="1"/>
          </p:cNvSpPr>
          <p:nvPr>
            <p:ph type="title"/>
          </p:nvPr>
        </p:nvSpPr>
        <p:spPr>
          <a:xfrm>
            <a:off x="457200" y="4960137"/>
            <a:ext cx="7772400" cy="1463040"/>
          </a:xfrm>
        </p:spPr>
        <p:txBody>
          <a:bodyPr vert="horz" lIns="91440" tIns="45720" rIns="91440" bIns="45720" rtlCol="0" anchor="ctr">
            <a:normAutofit/>
          </a:bodyPr>
          <a:lstStyle/>
          <a:p>
            <a:pPr algn="r"/>
            <a:r>
              <a:rPr lang="en-US" kern="1200" cap="all" spc="200" baseline="0" dirty="0">
                <a:solidFill>
                  <a:srgbClr val="FFFFFF"/>
                </a:solidFill>
                <a:latin typeface="+mj-lt"/>
                <a:ea typeface="+mj-ea"/>
                <a:cs typeface="+mj-cs"/>
              </a:rPr>
              <a:t>What’s next? flying cars?</a:t>
            </a:r>
          </a:p>
        </p:txBody>
      </p:sp>
      <p:sp>
        <p:nvSpPr>
          <p:cNvPr id="3" name="Content Placeholder 2">
            <a:extLst>
              <a:ext uri="{FF2B5EF4-FFF2-40B4-BE49-F238E27FC236}">
                <a16:creationId xmlns:a16="http://schemas.microsoft.com/office/drawing/2014/main" id="{B13FB799-167A-48DF-B656-BA3025439E64}"/>
              </a:ext>
            </a:extLst>
          </p:cNvPr>
          <p:cNvSpPr>
            <a:spLocks noGrp="1"/>
          </p:cNvSpPr>
          <p:nvPr>
            <p:ph idx="1"/>
          </p:nvPr>
        </p:nvSpPr>
        <p:spPr>
          <a:xfrm>
            <a:off x="8610600" y="4960137"/>
            <a:ext cx="3200400" cy="1463040"/>
          </a:xfrm>
        </p:spPr>
        <p:txBody>
          <a:bodyPr vert="horz" lIns="91440" tIns="45720" rIns="91440" bIns="45720" rtlCol="0" anchor="ctr">
            <a:normAutofit fontScale="70000" lnSpcReduction="20000"/>
          </a:bodyPr>
          <a:lstStyle/>
          <a:p>
            <a:pPr marL="0" indent="0">
              <a:lnSpc>
                <a:spcPct val="100000"/>
              </a:lnSpc>
              <a:spcBef>
                <a:spcPts val="0"/>
              </a:spcBef>
              <a:buNone/>
            </a:pPr>
            <a:r>
              <a:rPr lang="en-US" sz="1800" dirty="0">
                <a:solidFill>
                  <a:schemeClr val="bg1"/>
                </a:solidFill>
                <a:hlinkClick r:id="rId3">
                  <a:extLst>
                    <a:ext uri="{A12FA001-AC4F-418D-AE19-62706E023703}">
                      <ahyp:hlinkClr xmlns:ahyp="http://schemas.microsoft.com/office/drawing/2018/hyperlinkcolor" val="tx"/>
                    </a:ext>
                  </a:extLst>
                </a:hlinkClick>
              </a:rPr>
              <a:t>https://www.wsj.com/articles/what-came-before-the-9-billion-bet-on-flying-taxis-11615566244</a:t>
            </a:r>
            <a:r>
              <a:rPr lang="en-US" sz="1800" dirty="0">
                <a:solidFill>
                  <a:schemeClr val="bg1"/>
                </a:solidFill>
              </a:rPr>
              <a:t> </a:t>
            </a:r>
          </a:p>
          <a:p>
            <a:pPr marL="0" indent="0">
              <a:lnSpc>
                <a:spcPct val="100000"/>
              </a:lnSpc>
              <a:spcBef>
                <a:spcPts val="0"/>
              </a:spcBef>
              <a:buNone/>
            </a:pPr>
            <a:endParaRPr lang="en-US" sz="1800" dirty="0">
              <a:solidFill>
                <a:schemeClr val="bg1"/>
              </a:solidFill>
            </a:endParaRPr>
          </a:p>
          <a:p>
            <a:pPr marL="0" indent="0">
              <a:lnSpc>
                <a:spcPct val="100000"/>
              </a:lnSpc>
              <a:spcBef>
                <a:spcPts val="0"/>
              </a:spcBef>
              <a:buNone/>
            </a:pPr>
            <a:r>
              <a:rPr lang="en-US" sz="1800" dirty="0">
                <a:solidFill>
                  <a:schemeClr val="bg1"/>
                </a:solidFill>
                <a:hlinkClick r:id="rId4">
                  <a:extLst>
                    <a:ext uri="{A12FA001-AC4F-418D-AE19-62706E023703}">
                      <ahyp:hlinkClr xmlns:ahyp="http://schemas.microsoft.com/office/drawing/2018/hyperlinkcolor" val="tx"/>
                    </a:ext>
                  </a:extLst>
                </a:hlinkClick>
              </a:rPr>
              <a:t>https://www.forbes.com/sites/bernardmarr/2020/06/29/introducing-the-mindboggling-flying-taxis-of-the-future/?sh=4b01864218dd</a:t>
            </a:r>
            <a:r>
              <a:rPr lang="en-US" sz="1800" dirty="0">
                <a:solidFill>
                  <a:schemeClr val="bg1"/>
                </a:solidFill>
              </a:rPr>
              <a:t> </a:t>
            </a:r>
          </a:p>
        </p:txBody>
      </p:sp>
      <p:cxnSp>
        <p:nvCxnSpPr>
          <p:cNvPr id="79" name="Straight Connector 78">
            <a:extLst>
              <a:ext uri="{FF2B5EF4-FFF2-40B4-BE49-F238E27FC236}">
                <a16:creationId xmlns:a16="http://schemas.microsoft.com/office/drawing/2014/main" id="{E0E62FBC-456F-48AE-91ED-3956405D76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3227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CD71B-1BED-4854-BF1C-B2CF2693E77A}"/>
              </a:ext>
            </a:extLst>
          </p:cNvPr>
          <p:cNvSpPr>
            <a:spLocks noGrp="1"/>
          </p:cNvSpPr>
          <p:nvPr>
            <p:ph type="title"/>
          </p:nvPr>
        </p:nvSpPr>
        <p:spPr/>
        <p:txBody>
          <a:bodyPr/>
          <a:lstStyle/>
          <a:p>
            <a:r>
              <a:rPr lang="en-US" dirty="0"/>
              <a:t>Culture and innovation</a:t>
            </a:r>
          </a:p>
        </p:txBody>
      </p:sp>
      <p:sp>
        <p:nvSpPr>
          <p:cNvPr id="3" name="Content Placeholder 2">
            <a:extLst>
              <a:ext uri="{FF2B5EF4-FFF2-40B4-BE49-F238E27FC236}">
                <a16:creationId xmlns:a16="http://schemas.microsoft.com/office/drawing/2014/main" id="{5DA23171-2DAB-4CF9-953E-C85E5E1172B2}"/>
              </a:ext>
            </a:extLst>
          </p:cNvPr>
          <p:cNvSpPr>
            <a:spLocks noGrp="1"/>
          </p:cNvSpPr>
          <p:nvPr>
            <p:ph idx="1"/>
          </p:nvPr>
        </p:nvSpPr>
        <p:spPr/>
        <p:txBody>
          <a:bodyPr>
            <a:normAutofit/>
          </a:bodyPr>
          <a:lstStyle/>
          <a:p>
            <a:r>
              <a:rPr lang="en-US" u="sng" dirty="0"/>
              <a:t>Main point</a:t>
            </a:r>
            <a:r>
              <a:rPr lang="en-US" dirty="0"/>
              <a:t>: innovators need to be attuned to users’ cultural beliefs when generating novel products and services </a:t>
            </a:r>
          </a:p>
          <a:p>
            <a:pPr marL="128016" lvl="1" indent="0">
              <a:buNone/>
            </a:pPr>
            <a:r>
              <a:rPr lang="en-US" dirty="0"/>
              <a:t>(Of course, culture is just one of many things to consider)</a:t>
            </a:r>
          </a:p>
          <a:p>
            <a:pPr lvl="1"/>
            <a:endParaRPr lang="en-US" dirty="0"/>
          </a:p>
          <a:p>
            <a:r>
              <a:rPr lang="en-US" u="sng" dirty="0"/>
              <a:t>What is culture?</a:t>
            </a:r>
            <a:r>
              <a:rPr lang="en-US" dirty="0"/>
              <a:t> shared meanings constituted by beliefs, values, symbols, language, hierarchies that are learned and transmitted by a group of people</a:t>
            </a:r>
          </a:p>
        </p:txBody>
      </p:sp>
    </p:spTree>
    <p:extLst>
      <p:ext uri="{BB962C8B-B14F-4D97-AF65-F5344CB8AC3E}">
        <p14:creationId xmlns:p14="http://schemas.microsoft.com/office/powerpoint/2010/main" val="372082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9A1B1-2C4F-4A09-9464-7F96E2605BEE}"/>
              </a:ext>
            </a:extLst>
          </p:cNvPr>
          <p:cNvSpPr>
            <a:spLocks noGrp="1"/>
          </p:cNvSpPr>
          <p:nvPr>
            <p:ph type="title"/>
          </p:nvPr>
        </p:nvSpPr>
        <p:spPr/>
        <p:txBody>
          <a:bodyPr/>
          <a:lstStyle/>
          <a:p>
            <a:r>
              <a:rPr lang="en-US" dirty="0"/>
              <a:t>Culture and Design</a:t>
            </a:r>
          </a:p>
        </p:txBody>
      </p:sp>
      <p:sp>
        <p:nvSpPr>
          <p:cNvPr id="3" name="Content Placeholder 2">
            <a:extLst>
              <a:ext uri="{FF2B5EF4-FFF2-40B4-BE49-F238E27FC236}">
                <a16:creationId xmlns:a16="http://schemas.microsoft.com/office/drawing/2014/main" id="{2D9D82B6-69BD-4C9D-B2A1-67D775FCEE0D}"/>
              </a:ext>
            </a:extLst>
          </p:cNvPr>
          <p:cNvSpPr>
            <a:spLocks noGrp="1"/>
          </p:cNvSpPr>
          <p:nvPr>
            <p:ph idx="1"/>
          </p:nvPr>
        </p:nvSpPr>
        <p:spPr/>
        <p:txBody>
          <a:bodyPr>
            <a:normAutofit/>
          </a:bodyPr>
          <a:lstStyle/>
          <a:p>
            <a:r>
              <a:rPr lang="en-US" dirty="0"/>
              <a:t>If culture is constituted by shared values, beliefs, language, communication, and practices…</a:t>
            </a:r>
          </a:p>
          <a:p>
            <a:endParaRPr lang="en-US" dirty="0"/>
          </a:p>
          <a:p>
            <a:pPr lvl="1"/>
            <a:r>
              <a:rPr lang="en-US" dirty="0"/>
              <a:t>How does culture matter for innovation? How should we innovate to gain cultural acceptance? (keep in mind that cultural beliefs help potential users make sense of products)</a:t>
            </a:r>
          </a:p>
          <a:p>
            <a:endParaRPr lang="en-US" dirty="0"/>
          </a:p>
        </p:txBody>
      </p:sp>
    </p:spTree>
    <p:extLst>
      <p:ext uri="{BB962C8B-B14F-4D97-AF65-F5344CB8AC3E}">
        <p14:creationId xmlns:p14="http://schemas.microsoft.com/office/powerpoint/2010/main" val="4176338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82E90-D258-41AB-89B1-D937FA18DA79}"/>
              </a:ext>
            </a:extLst>
          </p:cNvPr>
          <p:cNvSpPr>
            <a:spLocks noGrp="1"/>
          </p:cNvSpPr>
          <p:nvPr>
            <p:ph type="title"/>
          </p:nvPr>
        </p:nvSpPr>
        <p:spPr/>
        <p:txBody>
          <a:bodyPr/>
          <a:lstStyle/>
          <a:p>
            <a:r>
              <a:rPr lang="en-US" dirty="0"/>
              <a:t>Lessons for innovators</a:t>
            </a:r>
          </a:p>
        </p:txBody>
      </p:sp>
      <p:sp>
        <p:nvSpPr>
          <p:cNvPr id="3" name="Content Placeholder 2">
            <a:extLst>
              <a:ext uri="{FF2B5EF4-FFF2-40B4-BE49-F238E27FC236}">
                <a16:creationId xmlns:a16="http://schemas.microsoft.com/office/drawing/2014/main" id="{3CC755BC-A28B-4BCD-A7D1-4FB8C1878842}"/>
              </a:ext>
            </a:extLst>
          </p:cNvPr>
          <p:cNvSpPr>
            <a:spLocks noGrp="1"/>
          </p:cNvSpPr>
          <p:nvPr>
            <p:ph idx="1"/>
          </p:nvPr>
        </p:nvSpPr>
        <p:spPr/>
        <p:txBody>
          <a:bodyPr>
            <a:normAutofit fontScale="92500" lnSpcReduction="10000"/>
          </a:bodyPr>
          <a:lstStyle/>
          <a:p>
            <a:r>
              <a:rPr lang="en-US" dirty="0"/>
              <a:t>“Make [it] comprehensible”, “tell a plausible story”</a:t>
            </a:r>
          </a:p>
          <a:p>
            <a:endParaRPr lang="en-US" dirty="0">
              <a:solidFill>
                <a:schemeClr val="bg1">
                  <a:lumMod val="50000"/>
                </a:schemeClr>
              </a:solidFill>
            </a:endParaRPr>
          </a:p>
          <a:p>
            <a:r>
              <a:rPr lang="en-US" dirty="0"/>
              <a:t>Lesson 1: stories from everyday people</a:t>
            </a:r>
          </a:p>
          <a:p>
            <a:endParaRPr lang="en-US" dirty="0"/>
          </a:p>
          <a:p>
            <a:r>
              <a:rPr lang="en-US" dirty="0"/>
              <a:t>Lesson 2: build on existing products and beliefs when designing new products</a:t>
            </a:r>
          </a:p>
          <a:p>
            <a:endParaRPr lang="en-US" dirty="0"/>
          </a:p>
          <a:p>
            <a:r>
              <a:rPr lang="en-US" dirty="0"/>
              <a:t>Lesson 3: allow users to create the products</a:t>
            </a:r>
          </a:p>
        </p:txBody>
      </p:sp>
    </p:spTree>
    <p:extLst>
      <p:ext uri="{BB962C8B-B14F-4D97-AF65-F5344CB8AC3E}">
        <p14:creationId xmlns:p14="http://schemas.microsoft.com/office/powerpoint/2010/main" val="1136318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DFF301D-F019-421B-A767-979D7E30D7C9}"/>
              </a:ext>
            </a:extLst>
          </p:cNvPr>
          <p:cNvSpPr>
            <a:spLocks noGrp="1"/>
          </p:cNvSpPr>
          <p:nvPr>
            <p:ph type="title"/>
          </p:nvPr>
        </p:nvSpPr>
        <p:spPr>
          <a:xfrm>
            <a:off x="524256" y="4767072"/>
            <a:ext cx="6594189" cy="1625210"/>
          </a:xfrm>
        </p:spPr>
        <p:txBody>
          <a:bodyPr>
            <a:normAutofit/>
          </a:bodyPr>
          <a:lstStyle/>
          <a:p>
            <a:pPr algn="r"/>
            <a:r>
              <a:rPr lang="en-US" dirty="0">
                <a:solidFill>
                  <a:srgbClr val="FFFFFF"/>
                </a:solidFill>
              </a:rPr>
              <a:t>Lesson 1: Identify with others</a:t>
            </a:r>
          </a:p>
        </p:txBody>
      </p:sp>
      <p:pic>
        <p:nvPicPr>
          <p:cNvPr id="4" name="Picture 2">
            <a:extLst>
              <a:ext uri="{FF2B5EF4-FFF2-40B4-BE49-F238E27FC236}">
                <a16:creationId xmlns:a16="http://schemas.microsoft.com/office/drawing/2014/main" id="{3830508A-5E84-4825-98BA-578108926286}"/>
              </a:ext>
            </a:extLst>
          </p:cNvPr>
          <p:cNvPicPr>
            <a:picLocks noChangeAspect="1" noChangeArrowheads="1"/>
          </p:cNvPicPr>
          <p:nvPr/>
        </p:nvPicPr>
        <p:blipFill rotWithShape="1">
          <a:blip r:embed="rId2" cstate="print"/>
          <a:srcRect t="2986" r="1" b="22170"/>
          <a:stretch/>
        </p:blipFill>
        <p:spPr bwMode="auto">
          <a:xfrm>
            <a:off x="327547" y="321733"/>
            <a:ext cx="7058306" cy="4107392"/>
          </a:xfrm>
          <a:prstGeom prst="rect">
            <a:avLst/>
          </a:prstGeom>
          <a:noFill/>
        </p:spPr>
      </p:pic>
      <p:sp>
        <p:nvSpPr>
          <p:cNvPr id="11"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5583A81-9CFE-4FDA-9D92-BA30D2FB2A7C}"/>
              </a:ext>
            </a:extLst>
          </p:cNvPr>
          <p:cNvSpPr>
            <a:spLocks noGrp="1"/>
          </p:cNvSpPr>
          <p:nvPr>
            <p:ph idx="1"/>
          </p:nvPr>
        </p:nvSpPr>
        <p:spPr>
          <a:xfrm>
            <a:off x="7742713" y="605642"/>
            <a:ext cx="3925032" cy="5593277"/>
          </a:xfrm>
        </p:spPr>
        <p:txBody>
          <a:bodyPr anchor="ctr">
            <a:normAutofit fontScale="92500" lnSpcReduction="10000"/>
          </a:bodyPr>
          <a:lstStyle/>
          <a:p>
            <a:r>
              <a:rPr lang="en-US" dirty="0">
                <a:solidFill>
                  <a:srgbClr val="FFFFFF"/>
                </a:solidFill>
              </a:rPr>
              <a:t>Sit-in movement</a:t>
            </a:r>
          </a:p>
          <a:p>
            <a:pPr marL="411480" lvl="1" indent="0">
              <a:lnSpc>
                <a:spcPct val="100000"/>
              </a:lnSpc>
              <a:buNone/>
            </a:pPr>
            <a:r>
              <a:rPr lang="en-US" sz="3200" dirty="0">
                <a:solidFill>
                  <a:srgbClr val="FFFFFF"/>
                </a:solidFill>
              </a:rPr>
              <a:t>When a Midwestern college student saw images of the sit-ins he said “we were joltingly awakened to the fact that </a:t>
            </a:r>
            <a:r>
              <a:rPr lang="en-US" sz="3200" u="sng" dirty="0">
                <a:solidFill>
                  <a:srgbClr val="FFFFFF"/>
                </a:solidFill>
              </a:rPr>
              <a:t>we must do our part</a:t>
            </a:r>
            <a:r>
              <a:rPr lang="en-US" sz="3200" dirty="0">
                <a:solidFill>
                  <a:srgbClr val="FFFFFF"/>
                </a:solidFill>
              </a:rPr>
              <a:t> as thinking African Americans, and take a </a:t>
            </a:r>
          </a:p>
          <a:p>
            <a:pPr marL="411480" lvl="1" indent="0">
              <a:lnSpc>
                <a:spcPct val="100000"/>
              </a:lnSpc>
              <a:buNone/>
            </a:pPr>
            <a:r>
              <a:rPr lang="en-US" sz="3200" dirty="0">
                <a:solidFill>
                  <a:srgbClr val="FFFFFF"/>
                </a:solidFill>
              </a:rPr>
              <a:t>definite stand in the fight for equal rights” (</a:t>
            </a:r>
            <a:r>
              <a:rPr lang="en-US" sz="3200" dirty="0" err="1">
                <a:solidFill>
                  <a:srgbClr val="FFFFFF"/>
                </a:solidFill>
              </a:rPr>
              <a:t>Polletta</a:t>
            </a:r>
            <a:r>
              <a:rPr lang="en-US" sz="3200" dirty="0">
                <a:solidFill>
                  <a:srgbClr val="FFFFFF"/>
                </a:solidFill>
              </a:rPr>
              <a:t> 1998:147)</a:t>
            </a:r>
          </a:p>
        </p:txBody>
      </p:sp>
      <p:sp>
        <p:nvSpPr>
          <p:cNvPr id="8" name="TextBox 7">
            <a:extLst>
              <a:ext uri="{FF2B5EF4-FFF2-40B4-BE49-F238E27FC236}">
                <a16:creationId xmlns:a16="http://schemas.microsoft.com/office/drawing/2014/main" id="{07675AE7-F9FC-4D81-9366-4DDC8B464B51}"/>
              </a:ext>
            </a:extLst>
          </p:cNvPr>
          <p:cNvSpPr txBox="1"/>
          <p:nvPr/>
        </p:nvSpPr>
        <p:spPr>
          <a:xfrm>
            <a:off x="936720" y="420976"/>
            <a:ext cx="6096000" cy="369332"/>
          </a:xfrm>
          <a:prstGeom prst="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a:solidFill>
              <a:schemeClr val="accent1"/>
            </a:solidFill>
          </a:ln>
        </p:spPr>
        <p:txBody>
          <a:bodyPr wrap="square">
            <a:spAutoFit/>
          </a:bodyPr>
          <a:lstStyle/>
          <a:p>
            <a:pPr algn="ctr"/>
            <a:r>
              <a:rPr lang="en-US" b="0" i="0" dirty="0">
                <a:effectLst/>
                <a:latin typeface="Roboto"/>
              </a:rPr>
              <a:t>February 1, 1960 (Greensboro, North Carolina)</a:t>
            </a:r>
            <a:endParaRPr lang="en-US" dirty="0"/>
          </a:p>
        </p:txBody>
      </p:sp>
    </p:spTree>
    <p:extLst>
      <p:ext uri="{BB962C8B-B14F-4D97-AF65-F5344CB8AC3E}">
        <p14:creationId xmlns:p14="http://schemas.microsoft.com/office/powerpoint/2010/main" val="26106085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0" name="Picture 16" descr="http://gandhi.southafrica.net/cache/ce_img_cache/local/40d21a102ac9947d/bg_1_2060_1644_7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15400" y="661080"/>
            <a:ext cx="2855999" cy="22782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Identify with Others</a:t>
            </a:r>
          </a:p>
        </p:txBody>
      </p:sp>
      <p:pic>
        <p:nvPicPr>
          <p:cNvPr id="4098" name="Picture 2"/>
          <p:cNvPicPr>
            <a:picLocks noChangeAspect="1" noChangeArrowheads="1"/>
          </p:cNvPicPr>
          <p:nvPr/>
        </p:nvPicPr>
        <p:blipFill>
          <a:blip r:embed="rId3" cstate="print"/>
          <a:srcRect/>
          <a:stretch>
            <a:fillRect/>
          </a:stretch>
        </p:blipFill>
        <p:spPr bwMode="auto">
          <a:xfrm>
            <a:off x="1712567" y="1981500"/>
            <a:ext cx="1855179" cy="2278290"/>
          </a:xfrm>
          <a:prstGeom prst="rect">
            <a:avLst/>
          </a:prstGeom>
          <a:noFill/>
          <a:ln w="9525">
            <a:noFill/>
            <a:miter lim="800000"/>
            <a:headEnd/>
            <a:tailEnd/>
          </a:ln>
        </p:spPr>
      </p:pic>
      <p:sp>
        <p:nvSpPr>
          <p:cNvPr id="10" name="TextBox 9"/>
          <p:cNvSpPr txBox="1"/>
          <p:nvPr/>
        </p:nvSpPr>
        <p:spPr>
          <a:xfrm>
            <a:off x="4114801" y="1929720"/>
            <a:ext cx="3455137" cy="1477328"/>
          </a:xfrm>
          <a:prstGeom prst="rect">
            <a:avLst/>
          </a:prstGeom>
          <a:noFill/>
        </p:spPr>
        <p:txBody>
          <a:bodyPr wrap="square" rtlCol="0">
            <a:spAutoFit/>
          </a:bodyPr>
          <a:lstStyle/>
          <a:p>
            <a:r>
              <a:rPr lang="en-US" dirty="0"/>
              <a:t>Gandhi studied law in London &amp; practiced in South Africa for 21 years before leading India’s fight for independence. Compare earlier pictures of </a:t>
            </a:r>
            <a:r>
              <a:rPr lang="en-US" dirty="0" err="1"/>
              <a:t>Ghandi</a:t>
            </a:r>
            <a:r>
              <a:rPr lang="en-US" dirty="0"/>
              <a:t> with these…</a:t>
            </a:r>
          </a:p>
        </p:txBody>
      </p:sp>
      <p:pic>
        <p:nvPicPr>
          <p:cNvPr id="1026" name="Picture 2" descr="http://beautifultrouble.org/wp-content/uploads/Beautiful%20Trouble/CASE%20Salt%20March/CA_Salt%20March_Gandh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39077" y="3886201"/>
            <a:ext cx="3886200" cy="268675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http://www2.needham.k12.ma.us/nhs/cur/wwII/05/p7-05/brooke-aps-p7/Images/gandhi1.jpg"/>
          <p:cNvPicPr>
            <a:picLocks noChangeAspect="1" noChangeArrowheads="1"/>
          </p:cNvPicPr>
          <p:nvPr/>
        </p:nvPicPr>
        <p:blipFill rotWithShape="1">
          <a:blip r:embed="rId5">
            <a:extLst>
              <a:ext uri="{28A0092B-C50C-407E-A947-70E740481C1C}">
                <a14:useLocalDpi xmlns:a14="http://schemas.microsoft.com/office/drawing/2010/main" val="0"/>
              </a:ext>
            </a:extLst>
          </a:blip>
          <a:srcRect l="20592" r="14482"/>
          <a:stretch/>
        </p:blipFill>
        <p:spPr bwMode="auto">
          <a:xfrm>
            <a:off x="8077200" y="3200401"/>
            <a:ext cx="1676400" cy="323653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 name="AutoShape 6" descr="data:image/jpeg;base64,/9j/4AAQSkZJRgABAQAAAQABAAD/2wCEAAkGBxQTEhUUExQWFhQVGBoaFxYXGBcaGBcYGBcXGBUYGBwaHCggHBwlHBQXITEiJSkrLi4uGh8zODMsNygtLisBCgoKBQUFDgUFDisZExkrKysrKysrKysrKysrKysrKysrKysrKysrKysrKysrKysrKysrKysrKysrKysrKysrK//AABEIAKgBLAMBIgACEQEDEQH/xAAcAAABBQEBAQAAAAAAAAAAAAADAAIEBQYBBwj/xAA3EAABAwIEAwUHAwQDAQAAAAABAAIRAyEEBTFBElHwBmFxgZETIjKhscHRQuHxFCMzUgdicrL/xAAUAQEAAAAAAAAAAAAAAAAAAAAA/8QAFBEBAAAAAAAAAAAAAAAAAAAAAP/aAAwDAQACEQMRAD8ATjbSAozz3KaWEC7lGeOf06lAEVAIsCEN1buR2st8PWy7Uogb+Y0QRG1Cdl0VO66eGeXP7pezEoE2oj03zbr08kIMHr0Eak3rut6oJNORpv4eS5U69P2TGN5z+/P5ojm236+yAdTuTdNkUDr8prwEAG0Q46K8wGDjZQMvZdabB07BA1tBsfCPRFZgm/6N9ApLaKJTpIIww7Ro0DwARm0kZwjVY3tN2zFIlmHAe/QvPwt8P9j8kGnrBrRxOLWgfqJAWbzHtjhWmGF9TvaIbbvdErzrG4+vVvVqOcSdyTHgB9ED+nkDnPIoNniO2bHAkU390vb87Kur5zTNywjva4EfMKjpUS08UTCLiwx7IE+m86jaBzQW1DFU3mGuh3J1p5QdEd9GNQsjjcOWgQYi0yJv9ETLc7qM913vNGxP3QaUsTfZImExTKnwkSNQdQjPZ19EEB7Ei1TfZJppIILmrhYpZoIVVnXXggjO8UJ8o7296GerIItQFR3tspb2qO9nQQRXWTCEZ1O/3THMQQ67PVQHtMq1fTUCoy9kHr3Hy318Tv596i13a90x6lSTTg26CC5vPkgE0nrrqE4CdpXXDr1TmoGPZaw6CjaajrdTC3+boR8fwgAw+m/Pl6ovGZtb9kiwck40QNECc/6b8+pT/ac+tkItOuifTpnVA4vmeh1qnfyk1p5p7WoJWWzb5+i02DKzmAbcdStFhBZBPaE8IMoWPxBp0yQfeNm+KDMdtM8dxexZ8N+Nw/8AkcphYmrTbawBjb7hXWaYktsDrqbT37Kuw+HBImfugg1GbACdp+uiJSww79ugrKjgQdJt59bJ7MEQQSDE6kgGPVBXYjDC4576R5KJVo8JEji21t6RCva+HGsnxVfjcObHr1QUWNBiDHWyqcSyDH3+Su8XBGg+/hKqq23d6+CDtCu5hBYfLl3LYZPmIqiD/kaNOfesK6twm2/oi4bMXNe14OnKdNwg9ELdk0t663XaNXja1w0cJlNLDy/hAN9vso9QfNSHBAc2dEEd3ggkqS+mgPYUEeqbqPUOqPUB1QS3kgA8roFtk/gK4WQLoItUQOpVdU1VnUFlWVtd0HrTxex6/ZAOqlPb5ID2oBEJzVyIuuvjmg7PM7ps80iD5dSncCBpRCmwnBA4gJ3CE2UmlA8Ack+AhNXSEFhgWjxWhwrQFn8vNwtFhEEsAdyqu0b+FnkT1y0Vu1Zft5iOGmGjV8C+wQYmrU4jJ3UjAtlw7/PrzUf2ZAvqp+WMhwOhQXQy3i/3NtBACk08rt8B03P7aqfl4LoALCTsRH3RcXSDQCQWkbtuPOLoKatl0bRKg5hldgDp8/CVpxVLhIdPouYig2CHO27t+SDzvH5aGg6LI4uhBK9Lzmm0Nj3haxOvnNyvPsxbE96Cjri6iFymVurKG5B6P2Qq8WFbP6ZHzMKzsqLsFWmg5usO+qv0A3NCjVB6KU5AqjrbRBDch1BqjVAg1Agg1Buh9dfJSarUBoQMcUx6I5BcUEeoq2oSCrKubKuqOMoPWuvFMqFE3TCxBGcNfumsM3Ov2R3Mt56IVLWyAjWJrwUZpMGU0+CARC60ohCbxIOgLvDf90gLrp00QPaE8fNDantQT8AL7LQYQ2WfwKvsO+Gk8hKCY6s1sBzg0nSSBKyX/IBPFTCqco4sXWe+o7iDi4MpjRobv4257oud4Q+yBNRzvZ/CDymC1BX1Wyz5eqkZcwBzeIxyG6fQYHMZy10QswdTiCYdoY2vzCDa4LC03t18wbiUWth3spkOcHN2n4o/K8wwVepSd7odOuhkj10WowufPcLvkCLGfNBPw7C2RO8jle6uqbQRPhoqXDOD38QGnRCm1s1DQbgEQTPj3IKfPMM4l0tgDQn8LD5rlZBJ4p32hXnantZqA4E/JYnF5lUqnn3DS3JBXY5hBuq5yscVxAQ4KuqFBrv+PnmardoB85WwJKw3YnHU6Tajqrw0WAnU72AWny/OqNeRTdJGoIg/NBOdv19ECoFI2QKjUEV4UeoO5SXTsgOQRahQYR6unggvKBrio9U9bIwd3X5oFZBGrCyrHgyrOoICq6gvsg9ge26a5vQRHJoQMcEIM/hGeAbphQdauELhK5xIEbbLoP2XS1NQccD+yQK64HxXC1A8pzVwhcAQWeBP8K8pU5aRzBHqFR5eLrQYXRBk8uAwbS50S0ObBtdzvwqijmbsU2sQwtawiDMg3H32V/25ywvpy3WfndVuQU20qDqTgRUcJIOlriEBskogOcx36hLTtO49UA5P/cL6r3Bl+GlS9znd9Qe8BOzRPeAFa5dgxUF+IRpw8IPh7wNlErU3EGD78ubz0cYBm3JBkXVXvrhlWjRoUm2Lg+o5w1u1znkyYiyi069T2o4CHiYJJHFE6nfZXWKyGo+/uSd7X+yfh+z/AANe55Ehp8BaRA5+aDY5GwGlINy2dvNeO5/m9V1Z4DnaxAm5nZeldlsHWpYZ1Sq5rzU+HiYTwsMxA47TqvNcXh/Z4lxmQ0kgd8GDqd4QWWBymmxjnPpPxdZjeKqA7hpUABJZIvUfrOwiwOqAcxD6jm0KVINa2Q5vG2RAn4hYyYlTez2ZSDw0xxAe8YEAcydt/FLEUCeItJHFyYY8yAgzeMqlx3M2vqCNuR8VV1yLyFonZfwh7n8UatLYMkHebxr6rN4pwJJQRyfU9WV52Mpu/qGkTaZVHRN1uuw+XlrXVXfqsPyg0pN7JlQdSnVChcXJAJ5QHo9QqO9yCM8KOVIcguMIBGyBU+R81IIQagQRsR8Kqni6tcQLKqeb/wAIPYn8kwldq7pqDj59U0pzhC4CgYQmyiOTTtCBqcQk1KEHJXQUpXEBGpyYCntQTsDeFf4RUWWtJMC/ctfk+EE31QRK+G42ubzFu4qh/pSTDhYSCN/Behsw4GwUXNMqZVadiR8QsUGLyKo2SJsCR84UvNcvd71SmA4mOJhMTG7ToDHqs2wf09WpSJngcRJ1PepWOz7gbPEBF76IAPx9JrpqvNOBcPBaBztBk+CBharMZVhgd7Bt3PgtD/8Aq2bxrJhVeHw9TGuFSu/hw7T7rDY1J0Mahvjqtpk+KoU2cILWtdHCYhpOwHogn4ql/bMC0ekDZeK9omBtR7ybn8r3HGO/tOvYA6FeC51iA+u7jsJiO66A3Z7EEyGk8Opa0S4HnG/dyWnoY6jwwfbF8XDWOF/SIWBw+LaMQC2zQQLdxW/wObjg5cwPSUGcznGBwMcXmNuSxuLK1PaPMZcQFnKuX1SGuFN5DvhIEg3QcyTAmtWawb6+G69Va0NHC2waI/BVD2QyU0KfG9sVH89hsr17roOOPX5QnusnuegvPPRAF7kB4RiguKAFQJoCI8LjggC9qDVFkdyFU0QQcQbKoqaq6xLfdVNUBlB7HUYhgolRNDd0DKiUbIgShAIhMcUV/chOagaE6e/RcFl0N70CTXA+qdKaB1ZARjZUvB4F1QwwSfRcy7BuqPDRvvyW/wAuwraTQ1gvueaCNleRCmy93nU8kRlF9N0xI7lbN4uSKAgFSxEhFw75kFBdhd22KYaxF4hw25oMB28wJp4njFhUE6bj+Vm62A9rVaH/AONjOLh2e8EBs9wkm69U7VZb/VYVxZ/kaC5v/oXheW4WqXBp02I5bHzlBX16vA9wDalZ0OB4QSNfcHIfgHSVGxVGuWgOpvFJs+85sgiABvawK2uCpgAWsfqj0wGOJaRB+JhiCIvM+JQYDEdo8Uxns49rTA+NxIIk6SLERa+yxGPl73F5jUwN16nmTqDS6aNMh5g8pjSyxubVB73BTp0m8g3aUFDhmMMBog24idG6SRHnqrPEYj2bwGk8J38tFWsoiTP4nqFzH8LGhoJk84mfHyQRq9Uuv4/stx2S7SCo1tEiOEADy/hefzeOSk5ZVNOoHDYoPWa7vkoRTqGK42AgzI7tUF7kDnIJPNOc5Dcga4oJKI5CLkDSuEJJSgY4eSDW5fwjuUasEETF6Kkqugq7x2ipKuuqD2aoExkwi1Qu02oOcPX5S4d0WOSY52yAVQITkdyYWdckAXt6/CXXknwkWIBGURgnxTi30UzL8IS9vumJ8kGq7P5eKTAT8btZ+gV40OCp2B7qjIs1uoV5RfNkHaYKML6rgToQciF2pTBGi6E6EFc5rqRkDiYfiG471QZt2Tp1WuqYeA8kmNncx3ErZKtxWEc08dKx3bsRy/dB59h6pBLaggjUO1nvU44drhe/dyVt2iy0YhhqUgBWbq02JjY/OCvPMP2jbL28Ra9hLXMdYgix7tignZxgGAWBhuh5d5WIzDCNcTG2qt8fnhIdDhM93ILI4/MCSYd8/BAHEcLTOsKmxVT3iTqnYvEnn5/hRaVMlw5lBLwNAm6nYPBzNlpcl7Nu4eIg9BT8vyUlsgb/AHQVWR4ksPA7TZXrnKtzfLS0ggaXSw+ZsNiboLEFMcEwVOVwk9yBr/qgv+pTn+KE8oECkChlIlA97kB6KgE7IIeOhUtZ19FdY8qmq6lB7bVGq5hx8uiivZJXabLT11qgC4Icozh1suWQRyuT19E5zbp9OlxEAXJ0QBa0zA/lTsNlr36NjxWqy7I2U23EuOpVjQpAIKLLuzoF33PJXQwQAsEV9OCjgyCgr8KyHHxUqvW9m4E2abE/REps1Ke+kHsIO6A0pwcqjI8WTxUn/FTMTzGrSrRzUBpXHGEym5FIQJj50RFEc0i480ajWBQRsXgp95tnDf8AK8l/5B7KH2jsTRbw1dajB8NSNXDv7l7QSoGOwbajSHCZHmEHyviQDePEaGVUP1ML1Ptz2GLKpcJDHmzxsY0KqsP/AMX13AOFRnCddZA3sgweAy99Z1h7rdTt4K5ybLZrcQAhhH1W8q5AGFuCwzSCR79Rw9SpeHyanhqDnMlwBMuP6ndyDTPy8NbAAuBp3qVRykMYGwNFZYHCyWE7NCkYxqDAZ9ggBcDdeSZk3hqmOa917QUgaZgaXXiua0v75bzQXmT0i+kHi4AuEZxVr2AwUNe06H91Q5tVFKu+mbXsgI56E8ppfOhXCgaXLgd3rjkxxQPa7r6IdQpdfhMqOQRcYVVv1urLFvVU83Qe7g9fVMc8/jw1t808hDaPqgY5yQCeW9y5WHr8kASNVouyWX8TjUP6bDx3VCGr0HIMJwUGDQkSfE3QSmsRXYcIOIfwwpTawIQRqlBBYy6lkoZF0An/AAlLBPlqfUFigYB1yEEOu3gxLXbVG8J8RcecK3AVbno4Q1/+jgfKb/Iq0YZHig5wojSmB2x/lJwQPhRazC24UjjXdUA6OIBRSoGJpRdqfhsTNjqg7jcK2o0giZVNRcKJ4Kohp+F/2ctCouOwTajC1wBBEQUFfjcrDxa8jUa+RWazDInlrGNsxhnhi51j6yrTC134R4p1TxUXGKbz+nkx3ygrR+za8D7IIGAr+6OIQQIhcxjhGqlmgNCJ8VS5vh3sIcDNMSSDqB3c0ETMmf23HWbfuvJ2Zfx49jSLTfv1Xr1eoyoyGmd1nMHkXs6xxFWGtEwDqUErF5ezC0zUaeEbheLdpcx9rinOBstj2+7ZGrNOmfcHJebYYF9RBpMuqmIU1xHmqBuK4akbK6a+R4/ugTymErjimPcg7xJlQpTCE9yAGJPWyrauu3zU7EFVzoQfQNfTvQGN1SSQJspJJID4bDl7g0akwvRqTOFoHIJJIG4inIUenpCSSAwCUJJIGvZZQqdnJJIC5xR46Tm8wo/Z3F+1oMJ+IDhd/wCm2PzCSSCdXZI7xoe9NweK4xBs5tiEkkByE0FJJAnCVAxFGLhJJAfDYibFS1xJBCzPBCoxzXAEFU+WV3UXeyeSRo1x+hSSQX7brlVnFrdJJBiO0/Fgv71NpNJx98DVv/Ydy847U9rH1hDSQD1dJJBjRQc82Ek6KXUwQwtOX/5D8kkkFEx5JlaLLa3EyEkkEk2lBIXUkDCUCo666kgh4gqA8XXUkH//2Q=="/>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8" descr="data:image/jpeg;base64,/9j/4AAQSkZJRgABAQAAAQABAAD/2wCEAAkGBxQTEhUUExQWFhQVGBoaFxYXGBcaGBcYGBcXGBUYGBwaHCggHBwlHBQXITEiJSkrLi4uGh8zODMsNygtLisBCgoKBQUFDgUFDisZExkrKysrKysrKysrKysrKysrKysrKysrKysrKysrKysrKysrKysrKysrKysrKysrKysrK//AABEIAKgBLAMBIgACEQEDEQH/xAAcAAABBQEBAQAAAAAAAAAAAAADAAIEBQYBBwj/xAA3EAABAwIEAwUHAwQDAQAAAAABAAIRAyEEBTFBElHwBmFxgZETIjKhscHRQuHxFCMzUgdicrL/xAAUAQEAAAAAAAAAAAAAAAAAAAAA/8QAFBEBAAAAAAAAAAAAAAAAAAAAAP/aAAwDAQACEQMRAD8ATjbSAozz3KaWEC7lGeOf06lAEVAIsCEN1buR2st8PWy7Uogb+Y0QRG1Cdl0VO66eGeXP7pezEoE2oj03zbr08kIMHr0Eak3rut6oJNORpv4eS5U69P2TGN5z+/P5ojm236+yAdTuTdNkUDr8prwEAG0Q46K8wGDjZQMvZdabB07BA1tBsfCPRFZgm/6N9ApLaKJTpIIww7Ro0DwARm0kZwjVY3tN2zFIlmHAe/QvPwt8P9j8kGnrBrRxOLWgfqJAWbzHtjhWmGF9TvaIbbvdErzrG4+vVvVqOcSdyTHgB9ED+nkDnPIoNniO2bHAkU390vb87Kur5zTNywjva4EfMKjpUS08UTCLiwx7IE+m86jaBzQW1DFU3mGuh3J1p5QdEd9GNQsjjcOWgQYi0yJv9ETLc7qM913vNGxP3QaUsTfZImExTKnwkSNQdQjPZ19EEB7Ei1TfZJppIILmrhYpZoIVVnXXggjO8UJ8o7296GerIItQFR3tspb2qO9nQQRXWTCEZ1O/3THMQQ67PVQHtMq1fTUCoy9kHr3Hy318Tv596i13a90x6lSTTg26CC5vPkgE0nrrqE4CdpXXDr1TmoGPZaw6CjaajrdTC3+boR8fwgAw+m/Pl6ovGZtb9kiwck40QNECc/6b8+pT/ac+tkItOuifTpnVA4vmeh1qnfyk1p5p7WoJWWzb5+i02DKzmAbcdStFhBZBPaE8IMoWPxBp0yQfeNm+KDMdtM8dxexZ8N+Nw/8AkcphYmrTbawBjb7hXWaYktsDrqbT37Kuw+HBImfugg1GbACdp+uiJSww79ugrKjgQdJt59bJ7MEQQSDE6kgGPVBXYjDC4576R5KJVo8JEji21t6RCva+HGsnxVfjcObHr1QUWNBiDHWyqcSyDH3+Su8XBGg+/hKqq23d6+CDtCu5hBYfLl3LYZPmIqiD/kaNOfesK6twm2/oi4bMXNe14OnKdNwg9ELdk0t663XaNXja1w0cJlNLDy/hAN9vso9QfNSHBAc2dEEd3ggkqS+mgPYUEeqbqPUOqPUB1QS3kgA8roFtk/gK4WQLoItUQOpVdU1VnUFlWVtd0HrTxex6/ZAOqlPb5ID2oBEJzVyIuuvjmg7PM7ps80iD5dSncCBpRCmwnBA4gJ3CE2UmlA8Ack+AhNXSEFhgWjxWhwrQFn8vNwtFhEEsAdyqu0b+FnkT1y0Vu1Zft5iOGmGjV8C+wQYmrU4jJ3UjAtlw7/PrzUf2ZAvqp+WMhwOhQXQy3i/3NtBACk08rt8B03P7aqfl4LoALCTsRH3RcXSDQCQWkbtuPOLoKatl0bRKg5hldgDp8/CVpxVLhIdPouYig2CHO27t+SDzvH5aGg6LI4uhBK9Lzmm0Nj3haxOvnNyvPsxbE96Cjri6iFymVurKG5B6P2Qq8WFbP6ZHzMKzsqLsFWmg5usO+qv0A3NCjVB6KU5AqjrbRBDch1BqjVAg1Agg1Buh9dfJSarUBoQMcUx6I5BcUEeoq2oSCrKubKuqOMoPWuvFMqFE3TCxBGcNfumsM3Ov2R3Mt56IVLWyAjWJrwUZpMGU0+CARC60ohCbxIOgLvDf90gLrp00QPaE8fNDantQT8AL7LQYQ2WfwKvsO+Gk8hKCY6s1sBzg0nSSBKyX/IBPFTCqco4sXWe+o7iDi4MpjRobv4257oud4Q+yBNRzvZ/CDymC1BX1Wyz5eqkZcwBzeIxyG6fQYHMZy10QswdTiCYdoY2vzCDa4LC03t18wbiUWth3spkOcHN2n4o/K8wwVepSd7odOuhkj10WowufPcLvkCLGfNBPw7C2RO8jle6uqbQRPhoqXDOD38QGnRCm1s1DQbgEQTPj3IKfPMM4l0tgDQn8LD5rlZBJ4p32hXnantZqA4E/JYnF5lUqnn3DS3JBXY5hBuq5yscVxAQ4KuqFBrv+PnmardoB85WwJKw3YnHU6Tajqrw0WAnU72AWny/OqNeRTdJGoIg/NBOdv19ECoFI2QKjUEV4UeoO5SXTsgOQRahQYR6unggvKBrio9U9bIwd3X5oFZBGrCyrHgyrOoICq6gvsg9ge26a5vQRHJoQMcEIM/hGeAbphQdauELhK5xIEbbLoP2XS1NQccD+yQK64HxXC1A8pzVwhcAQWeBP8K8pU5aRzBHqFR5eLrQYXRBk8uAwbS50S0ObBtdzvwqijmbsU2sQwtawiDMg3H32V/25ywvpy3WfndVuQU20qDqTgRUcJIOlriEBskogOcx36hLTtO49UA5P/cL6r3Bl+GlS9znd9Qe8BOzRPeAFa5dgxUF+IRpw8IPh7wNlErU3EGD78ubz0cYBm3JBkXVXvrhlWjRoUm2Lg+o5w1u1znkyYiyi069T2o4CHiYJJHFE6nfZXWKyGo+/uSd7X+yfh+z/AANe55Ehp8BaRA5+aDY5GwGlINy2dvNeO5/m9V1Z4DnaxAm5nZeldlsHWpYZ1Sq5rzU+HiYTwsMxA47TqvNcXh/Z4lxmQ0kgd8GDqd4QWWBymmxjnPpPxdZjeKqA7hpUABJZIvUfrOwiwOqAcxD6jm0KVINa2Q5vG2RAn4hYyYlTez2ZSDw0xxAe8YEAcydt/FLEUCeItJHFyYY8yAgzeMqlx3M2vqCNuR8VV1yLyFonZfwh7n8UatLYMkHebxr6rN4pwJJQRyfU9WV52Mpu/qGkTaZVHRN1uuw+XlrXVXfqsPyg0pN7JlQdSnVChcXJAJ5QHo9QqO9yCM8KOVIcguMIBGyBU+R81IIQagQRsR8Kqni6tcQLKqeb/wAIPYn8kwldq7pqDj59U0pzhC4CgYQmyiOTTtCBqcQk1KEHJXQUpXEBGpyYCntQTsDeFf4RUWWtJMC/ctfk+EE31QRK+G42ubzFu4qh/pSTDhYSCN/Behsw4GwUXNMqZVadiR8QsUGLyKo2SJsCR84UvNcvd71SmA4mOJhMTG7ToDHqs2wf09WpSJngcRJ1PepWOz7gbPEBF76IAPx9JrpqvNOBcPBaBztBk+CBharMZVhgd7Bt3PgtD/8Aq2bxrJhVeHw9TGuFSu/hw7T7rDY1J0Mahvjqtpk+KoU2cILWtdHCYhpOwHogn4ql/bMC0ekDZeK9omBtR7ybn8r3HGO/tOvYA6FeC51iA+u7jsJiO66A3Z7EEyGk8Opa0S4HnG/dyWnoY6jwwfbF8XDWOF/SIWBw+LaMQC2zQQLdxW/wObjg5cwPSUGcznGBwMcXmNuSxuLK1PaPMZcQFnKuX1SGuFN5DvhIEg3QcyTAmtWawb6+G69Va0NHC2waI/BVD2QyU0KfG9sVH89hsr17roOOPX5QnusnuegvPPRAF7kB4RiguKAFQJoCI8LjggC9qDVFkdyFU0QQcQbKoqaq6xLfdVNUBlB7HUYhgolRNDd0DKiUbIgShAIhMcUV/chOagaE6e/RcFl0N70CTXA+qdKaB1ZARjZUvB4F1QwwSfRcy7BuqPDRvvyW/wAuwraTQ1gvueaCNleRCmy93nU8kRlF9N0xI7lbN4uSKAgFSxEhFw75kFBdhd22KYaxF4hw25oMB28wJp4njFhUE6bj+Vm62A9rVaH/AONjOLh2e8EBs9wkm69U7VZb/VYVxZ/kaC5v/oXheW4WqXBp02I5bHzlBX16vA9wDalZ0OB4QSNfcHIfgHSVGxVGuWgOpvFJs+85sgiABvawK2uCpgAWsfqj0wGOJaRB+JhiCIvM+JQYDEdo8Uxns49rTA+NxIIk6SLERa+yxGPl73F5jUwN16nmTqDS6aNMh5g8pjSyxubVB73BTp0m8g3aUFDhmMMBog24idG6SRHnqrPEYj2bwGk8J38tFWsoiTP4nqFzH8LGhoJk84mfHyQRq9Uuv4/stx2S7SCo1tEiOEADy/hefzeOSk5ZVNOoHDYoPWa7vkoRTqGK42AgzI7tUF7kDnIJPNOc5Dcga4oJKI5CLkDSuEJJSgY4eSDW5fwjuUasEETF6Kkqugq7x2ipKuuqD2aoExkwi1Qu02oOcPX5S4d0WOSY52yAVQITkdyYWdckAXt6/CXXknwkWIBGURgnxTi30UzL8IS9vumJ8kGq7P5eKTAT8btZ+gV40OCp2B7qjIs1uoV5RfNkHaYKML6rgToQciF2pTBGi6E6EFc5rqRkDiYfiG471QZt2Tp1WuqYeA8kmNncx3ErZKtxWEc08dKx3bsRy/dB59h6pBLaggjUO1nvU44drhe/dyVt2iy0YhhqUgBWbq02JjY/OCvPMP2jbL28Ra9hLXMdYgix7tignZxgGAWBhuh5d5WIzDCNcTG2qt8fnhIdDhM93ILI4/MCSYd8/BAHEcLTOsKmxVT3iTqnYvEnn5/hRaVMlw5lBLwNAm6nYPBzNlpcl7Nu4eIg9BT8vyUlsgb/AHQVWR4ksPA7TZXrnKtzfLS0ggaXSw+ZsNiboLEFMcEwVOVwk9yBr/qgv+pTn+KE8oECkChlIlA97kB6KgE7IIeOhUtZ19FdY8qmq6lB7bVGq5hx8uiivZJXabLT11qgC4Icozh1suWQRyuT19E5zbp9OlxEAXJ0QBa0zA/lTsNlr36NjxWqy7I2U23EuOpVjQpAIKLLuzoF33PJXQwQAsEV9OCjgyCgr8KyHHxUqvW9m4E2abE/REps1Ke+kHsIO6A0pwcqjI8WTxUn/FTMTzGrSrRzUBpXHGEym5FIQJj50RFEc0i480ajWBQRsXgp95tnDf8AK8l/5B7KH2jsTRbw1dajB8NSNXDv7l7QSoGOwbajSHCZHmEHyviQDePEaGVUP1ML1Ptz2GLKpcJDHmzxsY0KqsP/AMX13AOFRnCddZA3sgweAy99Z1h7rdTt4K5ybLZrcQAhhH1W8q5AGFuCwzSCR79Rw9SpeHyanhqDnMlwBMuP6ndyDTPy8NbAAuBp3qVRykMYGwNFZYHCyWE7NCkYxqDAZ9ggBcDdeSZk3hqmOa917QUgaZgaXXiua0v75bzQXmT0i+kHi4AuEZxVr2AwUNe06H91Q5tVFKu+mbXsgI56E8ppfOhXCgaXLgd3rjkxxQPa7r6IdQpdfhMqOQRcYVVv1urLFvVU83Qe7g9fVMc8/jw1t808hDaPqgY5yQCeW9y5WHr8kASNVouyWX8TjUP6bDx3VCGr0HIMJwUGDQkSfE3QSmsRXYcIOIfwwpTawIQRqlBBYy6lkoZF0An/AAlLBPlqfUFigYB1yEEOu3gxLXbVG8J8RcecK3AVbno4Q1/+jgfKb/Iq0YZHig5wojSmB2x/lJwQPhRazC24UjjXdUA6OIBRSoGJpRdqfhsTNjqg7jcK2o0giZVNRcKJ4Kohp+F/2ctCouOwTajC1wBBEQUFfjcrDxa8jUa+RWazDInlrGNsxhnhi51j6yrTC134R4p1TxUXGKbz+nkx3ygrR+za8D7IIGAr+6OIQQIhcxjhGqlmgNCJ8VS5vh3sIcDNMSSDqB3c0ETMmf23HWbfuvJ2Zfx49jSLTfv1Xr1eoyoyGmd1nMHkXs6xxFWGtEwDqUErF5ezC0zUaeEbheLdpcx9rinOBstj2+7ZGrNOmfcHJebYYF9RBpMuqmIU1xHmqBuK4akbK6a+R4/ugTymErjimPcg7xJlQpTCE9yAGJPWyrauu3zU7EFVzoQfQNfTvQGN1SSQJspJJID4bDl7g0akwvRqTOFoHIJJIG4inIUenpCSSAwCUJJIGvZZQqdnJJIC5xR46Tm8wo/Z3F+1oMJ+IDhd/wCm2PzCSSCdXZI7xoe9NweK4xBs5tiEkkByE0FJJAnCVAxFGLhJJAfDYibFS1xJBCzPBCoxzXAEFU+WV3UXeyeSRo1x+hSSQX7brlVnFrdJJBiO0/Fgv71NpNJx98DVv/Ydy847U9rH1hDSQD1dJJBjRQc82Ek6KXUwQwtOX/5D8kkkFEx5JlaLLa3EyEkkEk2lBIXUkDCUCo666kgh4gqA8XXUkH//2Q=="/>
          <p:cNvSpPr>
            <a:spLocks noChangeAspect="1" noChangeArrowheads="1"/>
          </p:cNvSpPr>
          <p:nvPr/>
        </p:nvSpPr>
        <p:spPr bwMode="auto">
          <a:xfrm>
            <a:off x="1831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4" name="Picture 10" descr="http://www.sabc.co.za/wps/wcm/connect/7238ae804a5d05fa8902c941eb268985/gandhi.jpg?MOD=AJPERES&amp;CACHEID=7238ae804a5d05fa8902c941eb268985"/>
          <p:cNvPicPr>
            <a:picLocks noChangeAspect="1" noChangeArrowheads="1"/>
          </p:cNvPicPr>
          <p:nvPr/>
        </p:nvPicPr>
        <p:blipFill rotWithShape="1">
          <a:blip r:embed="rId6">
            <a:extLst>
              <a:ext uri="{28A0092B-C50C-407E-A947-70E740481C1C}">
                <a14:useLocalDpi xmlns:a14="http://schemas.microsoft.com/office/drawing/2010/main" val="0"/>
              </a:ext>
            </a:extLst>
          </a:blip>
          <a:srcRect l="23338" r="13014"/>
          <a:stretch/>
        </p:blipFill>
        <p:spPr bwMode="auto">
          <a:xfrm>
            <a:off x="1580307" y="4760532"/>
            <a:ext cx="1896893" cy="16764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260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3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1" name="Straight Connector 70">
            <a:extLst>
              <a:ext uri="{FF2B5EF4-FFF2-40B4-BE49-F238E27FC236}">
                <a16:creationId xmlns:a16="http://schemas.microsoft.com/office/drawing/2014/main" id="{15F1CC53-719A-4763-BF30-5E25A63CEF3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4A4C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84A87D-19DA-4725-BE31-39315ABF5E17}"/>
              </a:ext>
            </a:extLst>
          </p:cNvPr>
          <p:cNvSpPr>
            <a:spLocks noGrp="1"/>
          </p:cNvSpPr>
          <p:nvPr>
            <p:ph type="title"/>
          </p:nvPr>
        </p:nvSpPr>
        <p:spPr>
          <a:xfrm>
            <a:off x="524256" y="4767072"/>
            <a:ext cx="6594189" cy="1625210"/>
          </a:xfrm>
        </p:spPr>
        <p:txBody>
          <a:bodyPr vert="horz" lIns="91440" tIns="45720" rIns="91440" bIns="45720" rtlCol="0" anchor="ctr">
            <a:normAutofit/>
          </a:bodyPr>
          <a:lstStyle/>
          <a:p>
            <a:pPr algn="r"/>
            <a:r>
              <a:rPr lang="en-US" dirty="0">
                <a:solidFill>
                  <a:srgbClr val="FFFFFF"/>
                </a:solidFill>
              </a:rPr>
              <a:t>Lesson 1: use Micro Influencers</a:t>
            </a:r>
          </a:p>
        </p:txBody>
      </p:sp>
      <p:pic>
        <p:nvPicPr>
          <p:cNvPr id="3074" name="Picture 2" descr="micro influencer campaign example">
            <a:extLst>
              <a:ext uri="{FF2B5EF4-FFF2-40B4-BE49-F238E27FC236}">
                <a16:creationId xmlns:a16="http://schemas.microsoft.com/office/drawing/2014/main" id="{2B4207D0-04E3-4FA8-86FD-68F8DD0ACC7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92" r="1" b="19836"/>
          <a:stretch/>
        </p:blipFill>
        <p:spPr bwMode="auto">
          <a:xfrm>
            <a:off x="327547" y="321733"/>
            <a:ext cx="7058306" cy="4107392"/>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3FEB8FC9-AE2A-4666-9B32-71E07C9E26DD}"/>
              </a:ext>
            </a:extLst>
          </p:cNvPr>
          <p:cNvSpPr>
            <a:spLocks noGrp="1"/>
          </p:cNvSpPr>
          <p:nvPr>
            <p:ph sz="half" idx="1"/>
          </p:nvPr>
        </p:nvSpPr>
        <p:spPr>
          <a:xfrm>
            <a:off x="8029319" y="593766"/>
            <a:ext cx="3424739" cy="5593278"/>
          </a:xfrm>
        </p:spPr>
        <p:txBody>
          <a:bodyPr vert="horz" lIns="45720" tIns="45720" rIns="45720" bIns="45720" rtlCol="0" anchor="ctr">
            <a:normAutofit/>
          </a:bodyPr>
          <a:lstStyle/>
          <a:p>
            <a:r>
              <a:rPr lang="en-US" sz="2800" dirty="0">
                <a:solidFill>
                  <a:srgbClr val="FFFFFF"/>
                </a:solidFill>
              </a:rPr>
              <a:t>Social media users with 1k to 100k followers (including industry experts or topic specialists) who post favorable mentions of products, </a:t>
            </a:r>
          </a:p>
          <a:p>
            <a:r>
              <a:rPr lang="en-US" sz="2800" dirty="0">
                <a:solidFill>
                  <a:srgbClr val="FFFFFF"/>
                </a:solidFill>
              </a:rPr>
              <a:t>Example: Banana Republic worked with micro-influencers who modeled its clothing in a variety of settings. </a:t>
            </a:r>
          </a:p>
        </p:txBody>
      </p:sp>
    </p:spTree>
    <p:extLst>
      <p:ext uri="{BB962C8B-B14F-4D97-AF65-F5344CB8AC3E}">
        <p14:creationId xmlns:p14="http://schemas.microsoft.com/office/powerpoint/2010/main" val="22280413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9" name="Rectangle 78">
            <a:extLst>
              <a:ext uri="{FF2B5EF4-FFF2-40B4-BE49-F238E27FC236}">
                <a16:creationId xmlns:a16="http://schemas.microsoft.com/office/drawing/2014/main" id="{CE3481C2-7D85-41B3-B6B9-112611C44C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07ED842-BAD7-4A40-80A9-8F49EF7E00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239" y="484632"/>
            <a:ext cx="4023698" cy="58856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A9B445F8-7E74-4B6D-AED1-6CC9248A12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9198" y="4150596"/>
            <a:ext cx="7023269" cy="2219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55A7124-1D02-481F-8FD3-41EAAEC9BEC6}"/>
              </a:ext>
            </a:extLst>
          </p:cNvPr>
          <p:cNvSpPr>
            <a:spLocks noGrp="1"/>
          </p:cNvSpPr>
          <p:nvPr>
            <p:ph type="title"/>
          </p:nvPr>
        </p:nvSpPr>
        <p:spPr>
          <a:xfrm>
            <a:off x="5456357" y="4391025"/>
            <a:ext cx="5914054" cy="1738808"/>
          </a:xfrm>
        </p:spPr>
        <p:txBody>
          <a:bodyPr>
            <a:normAutofit/>
          </a:bodyPr>
          <a:lstStyle/>
          <a:p>
            <a:r>
              <a:rPr lang="en-US" sz="4600">
                <a:solidFill>
                  <a:srgbClr val="FFFFFF"/>
                </a:solidFill>
              </a:rPr>
              <a:t>Lesson 2: Build on Existing Products or Beliefs</a:t>
            </a:r>
          </a:p>
        </p:txBody>
      </p:sp>
      <p:sp>
        <p:nvSpPr>
          <p:cNvPr id="3" name="Content Placeholder 2">
            <a:extLst>
              <a:ext uri="{FF2B5EF4-FFF2-40B4-BE49-F238E27FC236}">
                <a16:creationId xmlns:a16="http://schemas.microsoft.com/office/drawing/2014/main" id="{AE91B26B-7A09-490C-B2D8-3A1F1333E939}"/>
              </a:ext>
            </a:extLst>
          </p:cNvPr>
          <p:cNvSpPr>
            <a:spLocks noGrp="1"/>
          </p:cNvSpPr>
          <p:nvPr>
            <p:ph idx="1"/>
          </p:nvPr>
        </p:nvSpPr>
        <p:spPr>
          <a:xfrm>
            <a:off x="813872" y="806366"/>
            <a:ext cx="3355793" cy="5242166"/>
          </a:xfrm>
        </p:spPr>
        <p:txBody>
          <a:bodyPr>
            <a:normAutofit/>
          </a:bodyPr>
          <a:lstStyle/>
          <a:p>
            <a:r>
              <a:rPr lang="en-US" sz="2400"/>
              <a:t>Link new product/feature to existing products</a:t>
            </a:r>
          </a:p>
          <a:p>
            <a:pPr lvl="1"/>
            <a:r>
              <a:rPr lang="en-US" sz="2400"/>
              <a:t>iPhone: voicemail + texting + phone + mobile internet</a:t>
            </a:r>
          </a:p>
          <a:p>
            <a:pPr lvl="1"/>
            <a:r>
              <a:rPr lang="en-US" sz="2400"/>
              <a:t>DVR: DVD + streaming technology</a:t>
            </a:r>
          </a:p>
          <a:p>
            <a:pPr lvl="1"/>
            <a:r>
              <a:rPr lang="en-US" sz="2400">
                <a:sym typeface="Wingdings" panose="05000000000000000000" pitchFamily="2" charset="2"/>
              </a:rPr>
              <a:t>MP3 player: Sony Walkman + MP3 files</a:t>
            </a:r>
          </a:p>
          <a:p>
            <a:pPr lvl="1"/>
            <a:r>
              <a:rPr lang="en-US" sz="2400">
                <a:sym typeface="Wingdings" panose="05000000000000000000" pitchFamily="2" charset="2"/>
              </a:rPr>
              <a:t>Hybrid car: gas car + beliefs about environment</a:t>
            </a:r>
            <a:endParaRPr lang="en-US" sz="2400"/>
          </a:p>
        </p:txBody>
      </p:sp>
      <p:pic>
        <p:nvPicPr>
          <p:cNvPr id="3082" name="Picture 10" descr="9 Best MP3 Players to Buy in 2020 - Top MP3 Player Reviews">
            <a:extLst>
              <a:ext uri="{FF2B5EF4-FFF2-40B4-BE49-F238E27FC236}">
                <a16:creationId xmlns:a16="http://schemas.microsoft.com/office/drawing/2014/main" id="{E9B60932-F918-4957-870E-3B6D97D728F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530" r="10468" b="3"/>
          <a:stretch/>
        </p:blipFill>
        <p:spPr bwMode="auto">
          <a:xfrm>
            <a:off x="4669197" y="484631"/>
            <a:ext cx="2769828" cy="3505881"/>
          </a:xfrm>
          <a:prstGeom prst="rect">
            <a:avLst/>
          </a:prstGeom>
          <a:noFill/>
          <a:ln w="31750" cap="sq">
            <a:noFill/>
            <a:miter lim="800000"/>
          </a:ln>
          <a:extLst>
            <a:ext uri="{909E8E84-426E-40DD-AFC4-6F175D3DCCD1}">
              <a14:hiddenFill xmlns:a14="http://schemas.microsoft.com/office/drawing/2010/main">
                <a:solidFill>
                  <a:srgbClr val="FFFFFF"/>
                </a:solidFill>
              </a14:hiddenFill>
            </a:ext>
          </a:extLst>
        </p:spPr>
      </p:pic>
      <p:pic>
        <p:nvPicPr>
          <p:cNvPr id="3076" name="Picture 4" descr="Amazon.com: TiVo Premiere 500 GB DVR (Old Version) - Digital Video Recorder  and Streaming Media Player - 2 Tuners: Electronics">
            <a:extLst>
              <a:ext uri="{FF2B5EF4-FFF2-40B4-BE49-F238E27FC236}">
                <a16:creationId xmlns:a16="http://schemas.microsoft.com/office/drawing/2014/main" id="{9128A0CB-59EA-4282-B952-2AE0F297942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59" r="3559" b="2"/>
          <a:stretch/>
        </p:blipFill>
        <p:spPr bwMode="auto">
          <a:xfrm>
            <a:off x="7595720" y="484631"/>
            <a:ext cx="4096746" cy="1676237"/>
          </a:xfrm>
          <a:prstGeom prst="rect">
            <a:avLst/>
          </a:prstGeom>
          <a:noFill/>
          <a:ln w="31750" cap="sq">
            <a:noFill/>
            <a:miter lim="800000"/>
          </a:ln>
          <a:extLst>
            <a:ext uri="{909E8E84-426E-40DD-AFC4-6F175D3DCCD1}">
              <a14:hiddenFill xmlns:a14="http://schemas.microsoft.com/office/drawing/2010/main">
                <a:solidFill>
                  <a:srgbClr val="FFFFFF"/>
                </a:solidFill>
              </a14:hiddenFill>
            </a:ext>
          </a:extLst>
        </p:spPr>
      </p:pic>
      <p:pic>
        <p:nvPicPr>
          <p:cNvPr id="3078" name="Picture 6" descr="iPhone 12 TRAILER — Apple - YouTube">
            <a:extLst>
              <a:ext uri="{FF2B5EF4-FFF2-40B4-BE49-F238E27FC236}">
                <a16:creationId xmlns:a16="http://schemas.microsoft.com/office/drawing/2014/main" id="{105BCB5F-7CCD-42B9-B55A-C4327157098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182" r="26991" b="2"/>
          <a:stretch/>
        </p:blipFill>
        <p:spPr bwMode="auto">
          <a:xfrm>
            <a:off x="7595722" y="2328184"/>
            <a:ext cx="1955656" cy="1663670"/>
          </a:xfrm>
          <a:prstGeom prst="rect">
            <a:avLst/>
          </a:prstGeom>
          <a:noFill/>
          <a:ln w="31750" cap="sq">
            <a:noFill/>
            <a:miter lim="800000"/>
          </a:ln>
          <a:extLst>
            <a:ext uri="{909E8E84-426E-40DD-AFC4-6F175D3DCCD1}">
              <a14:hiddenFill xmlns:a14="http://schemas.microsoft.com/office/drawing/2010/main">
                <a:solidFill>
                  <a:srgbClr val="FFFFFF"/>
                </a:solidFill>
              </a14:hiddenFill>
            </a:ext>
          </a:extLst>
        </p:spPr>
      </p:pic>
      <p:pic>
        <p:nvPicPr>
          <p:cNvPr id="4" name="Picture 2" descr="http://aws.personalfinancemastery.com/wp-content/uploads/2012/10/Hybrid-Cars.jpg">
            <a:extLst>
              <a:ext uri="{FF2B5EF4-FFF2-40B4-BE49-F238E27FC236}">
                <a16:creationId xmlns:a16="http://schemas.microsoft.com/office/drawing/2014/main" id="{C45BBF35-A4E1-49F7-AB68-FD43E1DE61E6}"/>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4020" r="9938" b="-3"/>
          <a:stretch/>
        </p:blipFill>
        <p:spPr bwMode="auto">
          <a:xfrm>
            <a:off x="9708075" y="2328184"/>
            <a:ext cx="1984391" cy="1663670"/>
          </a:xfrm>
          <a:prstGeom prst="rect">
            <a:avLst/>
          </a:prstGeom>
          <a:noFill/>
          <a:ln w="31750" cap="sq">
            <a:noFill/>
            <a:miter lim="800000"/>
          </a:ln>
          <a:extLst>
            <a:ext uri="{909E8E84-426E-40DD-AFC4-6F175D3DCCD1}">
              <a14:hiddenFill xmlns:a14="http://schemas.microsoft.com/office/drawing/2010/main">
                <a:solidFill>
                  <a:srgbClr val="FFFFFF"/>
                </a:solidFill>
              </a14:hiddenFill>
            </a:ext>
          </a:extLst>
        </p:spPr>
      </p:pic>
      <p:cxnSp>
        <p:nvCxnSpPr>
          <p:cNvPr id="85" name="Straight Connector 84">
            <a:extLst>
              <a:ext uri="{FF2B5EF4-FFF2-40B4-BE49-F238E27FC236}">
                <a16:creationId xmlns:a16="http://schemas.microsoft.com/office/drawing/2014/main" id="{8FFDAE42-C147-48AE-B7B8-AD5C540B62E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194228" y="480322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582512E8-53FB-4E55-AC25-3D62FBE53E72}"/>
              </a:ext>
            </a:extLst>
          </p:cNvPr>
          <p:cNvSpPr txBox="1"/>
          <p:nvPr/>
        </p:nvSpPr>
        <p:spPr>
          <a:xfrm>
            <a:off x="2660442" y="1799463"/>
            <a:ext cx="4778581" cy="1815882"/>
          </a:xfrm>
          <a:prstGeom prst="rect">
            <a:avLst/>
          </a:prstGeom>
          <a:gradFill>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gradFill>
          <a:ln>
            <a:solidFill>
              <a:schemeClr val="accent1"/>
            </a:solidFill>
          </a:ln>
        </p:spPr>
        <p:txBody>
          <a:bodyPr wrap="square" rtlCol="0">
            <a:spAutoFit/>
          </a:bodyPr>
          <a:lstStyle/>
          <a:p>
            <a:r>
              <a:rPr lang="en-US" sz="2800" dirty="0"/>
              <a:t>What’s the “story?” You know how this works. This is how it fits into your life. Just like other, similar products.</a:t>
            </a:r>
          </a:p>
        </p:txBody>
      </p:sp>
    </p:spTree>
    <p:extLst>
      <p:ext uri="{BB962C8B-B14F-4D97-AF65-F5344CB8AC3E}">
        <p14:creationId xmlns:p14="http://schemas.microsoft.com/office/powerpoint/2010/main" val="1698173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8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98412-B240-4CEB-B709-6D3F65FCB09D}"/>
              </a:ext>
            </a:extLst>
          </p:cNvPr>
          <p:cNvSpPr>
            <a:spLocks noGrp="1"/>
          </p:cNvSpPr>
          <p:nvPr>
            <p:ph type="title"/>
          </p:nvPr>
        </p:nvSpPr>
        <p:spPr/>
        <p:txBody>
          <a:bodyPr/>
          <a:lstStyle/>
          <a:p>
            <a:r>
              <a:rPr lang="en-US" dirty="0"/>
              <a:t>From Walkman to iPod</a:t>
            </a:r>
          </a:p>
        </p:txBody>
      </p:sp>
      <p:sp>
        <p:nvSpPr>
          <p:cNvPr id="5" name="Rectangle 4">
            <a:extLst>
              <a:ext uri="{FF2B5EF4-FFF2-40B4-BE49-F238E27FC236}">
                <a16:creationId xmlns:a16="http://schemas.microsoft.com/office/drawing/2014/main" id="{7010215E-08E5-4CAC-BA18-55ABCFBF64D9}"/>
              </a:ext>
            </a:extLst>
          </p:cNvPr>
          <p:cNvSpPr/>
          <p:nvPr/>
        </p:nvSpPr>
        <p:spPr>
          <a:xfrm>
            <a:off x="771525" y="2014194"/>
            <a:ext cx="4410075" cy="523220"/>
          </a:xfrm>
          <a:prstGeom prst="rect">
            <a:avLst/>
          </a:prstGeom>
        </p:spPr>
        <p:txBody>
          <a:bodyPr wrap="square">
            <a:spAutoFit/>
          </a:bodyPr>
          <a:lstStyle/>
          <a:p>
            <a:r>
              <a:rPr lang="en-US" sz="2800" dirty="0"/>
              <a:t>Ads from the early 1980s</a:t>
            </a:r>
          </a:p>
        </p:txBody>
      </p:sp>
      <p:pic>
        <p:nvPicPr>
          <p:cNvPr id="6" name="Picture 2" descr="1982 SONY Walkman Poster -Girl Dancing">
            <a:extLst>
              <a:ext uri="{FF2B5EF4-FFF2-40B4-BE49-F238E27FC236}">
                <a16:creationId xmlns:a16="http://schemas.microsoft.com/office/drawing/2014/main" id="{72A8AD3A-6C12-42D1-948B-F994836ACFA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388" r="25388"/>
          <a:stretch/>
        </p:blipFill>
        <p:spPr bwMode="auto">
          <a:xfrm>
            <a:off x="495300" y="3385794"/>
            <a:ext cx="1771650" cy="269938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s://40.media.tumblr.com/f3f4415d07007d4c7fa96e8545136736/tumblr_n805lvqepm1speehvo1_500.jpg">
            <a:extLst>
              <a:ext uri="{FF2B5EF4-FFF2-40B4-BE49-F238E27FC236}">
                <a16:creationId xmlns:a16="http://schemas.microsoft.com/office/drawing/2014/main" id="{156EBA2D-F312-4818-92CF-E5F4F1E076A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2909" y="3074668"/>
            <a:ext cx="1905672" cy="299204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704964D4-D054-4FDE-86E0-01947B9B9373}"/>
              </a:ext>
            </a:extLst>
          </p:cNvPr>
          <p:cNvGrpSpPr/>
          <p:nvPr/>
        </p:nvGrpSpPr>
        <p:grpSpPr>
          <a:xfrm>
            <a:off x="2379722" y="2784750"/>
            <a:ext cx="1420415" cy="3571875"/>
            <a:chOff x="4239895" y="1417320"/>
            <a:chExt cx="1893887" cy="4762500"/>
          </a:xfrm>
        </p:grpSpPr>
        <p:pic>
          <p:nvPicPr>
            <p:cNvPr id="9" name="Picture 8" descr="http://www.walkman-archive.com/gadgets/images/world%27s-first-walkman-ad.jpg">
              <a:extLst>
                <a:ext uri="{FF2B5EF4-FFF2-40B4-BE49-F238E27FC236}">
                  <a16:creationId xmlns:a16="http://schemas.microsoft.com/office/drawing/2014/main" id="{3596758B-DE78-4282-A358-3B21FF11EE8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43991"/>
            <a:stretch/>
          </p:blipFill>
          <p:spPr bwMode="auto">
            <a:xfrm>
              <a:off x="4239895" y="1417320"/>
              <a:ext cx="1893887" cy="47625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E3B18355-7FDC-414E-B61C-B94EE926FD86}"/>
                </a:ext>
              </a:extLst>
            </p:cNvPr>
            <p:cNvSpPr/>
            <p:nvPr/>
          </p:nvSpPr>
          <p:spPr>
            <a:xfrm>
              <a:off x="4239895" y="5572757"/>
              <a:ext cx="1639766" cy="553997"/>
            </a:xfrm>
            <a:prstGeom prst="rect">
              <a:avLst/>
            </a:prstGeom>
          </p:spPr>
          <p:txBody>
            <a:bodyPr wrap="none">
              <a:spAutoFit/>
            </a:bodyPr>
            <a:lstStyle/>
            <a:p>
              <a:r>
                <a:rPr lang="en-US" sz="2100" dirty="0">
                  <a:solidFill>
                    <a:schemeClr val="bg1"/>
                  </a:solidFill>
                </a:rPr>
                <a:t>(Japan)</a:t>
              </a:r>
            </a:p>
          </p:txBody>
        </p:sp>
      </p:grpSp>
      <p:sp>
        <p:nvSpPr>
          <p:cNvPr id="14" name="Rectangle 13">
            <a:extLst>
              <a:ext uri="{FF2B5EF4-FFF2-40B4-BE49-F238E27FC236}">
                <a16:creationId xmlns:a16="http://schemas.microsoft.com/office/drawing/2014/main" id="{D4AB8D3B-A9DF-486E-803B-2E96B676A840}"/>
              </a:ext>
            </a:extLst>
          </p:cNvPr>
          <p:cNvSpPr/>
          <p:nvPr/>
        </p:nvSpPr>
        <p:spPr>
          <a:xfrm>
            <a:off x="7643886" y="1219983"/>
            <a:ext cx="3609901" cy="523220"/>
          </a:xfrm>
          <a:prstGeom prst="rect">
            <a:avLst/>
          </a:prstGeom>
        </p:spPr>
        <p:txBody>
          <a:bodyPr wrap="square">
            <a:spAutoFit/>
          </a:bodyPr>
          <a:lstStyle/>
          <a:p>
            <a:r>
              <a:rPr lang="en-US" sz="2800" dirty="0"/>
              <a:t>Ads from 2004-2008</a:t>
            </a:r>
          </a:p>
        </p:txBody>
      </p:sp>
      <p:pic>
        <p:nvPicPr>
          <p:cNvPr id="20" name="Picture 8" descr="http://c0248141.cdn.cloudfiles.rackspacecloud.com/BDDC_06137_0048987A.JPG">
            <a:extLst>
              <a:ext uri="{FF2B5EF4-FFF2-40B4-BE49-F238E27FC236}">
                <a16:creationId xmlns:a16="http://schemas.microsoft.com/office/drawing/2014/main" id="{D6C55981-FAF5-43CC-B381-DD0CB9F5ABB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3421" y="4128240"/>
            <a:ext cx="3061129" cy="229671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http://www.ipodhistory.com/images/poster.jpg">
            <a:extLst>
              <a:ext uri="{FF2B5EF4-FFF2-40B4-BE49-F238E27FC236}">
                <a16:creationId xmlns:a16="http://schemas.microsoft.com/office/drawing/2014/main" id="{AB8FE3E4-8116-4370-A751-CA38B409E45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5313" y="1855235"/>
            <a:ext cx="3638474" cy="215000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http://adwizard.files.wordpress.com/2010/02/ipod-ad1.jpg">
            <a:extLst>
              <a:ext uri="{FF2B5EF4-FFF2-40B4-BE49-F238E27FC236}">
                <a16:creationId xmlns:a16="http://schemas.microsoft.com/office/drawing/2014/main" id="{79063ED8-C017-40E5-A680-838F2AD6C7A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962987" y="4308329"/>
            <a:ext cx="2889870" cy="1742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2035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43418-5B2F-444D-98A0-65AE2AB0C0E9}"/>
              </a:ext>
            </a:extLst>
          </p:cNvPr>
          <p:cNvSpPr>
            <a:spLocks noGrp="1"/>
          </p:cNvSpPr>
          <p:nvPr>
            <p:ph type="title"/>
          </p:nvPr>
        </p:nvSpPr>
        <p:spPr/>
        <p:txBody>
          <a:bodyPr/>
          <a:lstStyle/>
          <a:p>
            <a:r>
              <a:rPr lang="en-US" dirty="0"/>
              <a:t>Design Practice (Human-centered design)</a:t>
            </a:r>
          </a:p>
        </p:txBody>
      </p:sp>
      <p:sp>
        <p:nvSpPr>
          <p:cNvPr id="3" name="Content Placeholder 2">
            <a:extLst>
              <a:ext uri="{FF2B5EF4-FFF2-40B4-BE49-F238E27FC236}">
                <a16:creationId xmlns:a16="http://schemas.microsoft.com/office/drawing/2014/main" id="{AE09198C-BB26-4D7D-8400-D662FE572192}"/>
              </a:ext>
            </a:extLst>
          </p:cNvPr>
          <p:cNvSpPr>
            <a:spLocks noGrp="1"/>
          </p:cNvSpPr>
          <p:nvPr>
            <p:ph idx="1"/>
          </p:nvPr>
        </p:nvSpPr>
        <p:spPr>
          <a:xfrm>
            <a:off x="771525" y="2103120"/>
            <a:ext cx="10780395" cy="3849624"/>
          </a:xfrm>
        </p:spPr>
        <p:txBody>
          <a:bodyPr>
            <a:normAutofit/>
          </a:bodyPr>
          <a:lstStyle/>
          <a:p>
            <a:r>
              <a:rPr lang="en-US" dirty="0"/>
              <a:t>Incorporate local cultural beliefs, practices in products/features </a:t>
            </a:r>
          </a:p>
          <a:p>
            <a:pPr marL="128016" lvl="1" indent="0">
              <a:buNone/>
            </a:pPr>
            <a:r>
              <a:rPr lang="en-US" dirty="0"/>
              <a:t>(you already do this)</a:t>
            </a:r>
          </a:p>
          <a:p>
            <a:endParaRPr lang="en-US" dirty="0"/>
          </a:p>
          <a:p>
            <a:r>
              <a:rPr lang="en-US" dirty="0"/>
              <a:t>Learn about local community, users; feedback from users</a:t>
            </a:r>
          </a:p>
          <a:p>
            <a:pPr lvl="1"/>
            <a:r>
              <a:rPr lang="en-US" dirty="0"/>
              <a:t>Visit, observe local communities</a:t>
            </a:r>
          </a:p>
          <a:p>
            <a:pPr lvl="1"/>
            <a:r>
              <a:rPr lang="en-US" dirty="0"/>
              <a:t>Use technology mediated communication: phone, email, blogs, IM, FB</a:t>
            </a:r>
          </a:p>
        </p:txBody>
      </p:sp>
    </p:spTree>
    <p:extLst>
      <p:ext uri="{BB962C8B-B14F-4D97-AF65-F5344CB8AC3E}">
        <p14:creationId xmlns:p14="http://schemas.microsoft.com/office/powerpoint/2010/main" val="591490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28D630-860C-4BED-A49F-2B2CD9403EA3}"/>
              </a:ext>
            </a:extLst>
          </p:cNvPr>
          <p:cNvSpPr>
            <a:spLocks noGrp="1"/>
          </p:cNvSpPr>
          <p:nvPr>
            <p:ph type="title"/>
          </p:nvPr>
        </p:nvSpPr>
        <p:spPr>
          <a:xfrm>
            <a:off x="964788" y="804333"/>
            <a:ext cx="3391900" cy="5249334"/>
          </a:xfrm>
        </p:spPr>
        <p:txBody>
          <a:bodyPr>
            <a:normAutofit/>
          </a:bodyPr>
          <a:lstStyle/>
          <a:p>
            <a:pPr algn="r"/>
            <a:r>
              <a:rPr lang="en-US">
                <a:solidFill>
                  <a:srgbClr val="FFFFFF"/>
                </a:solidFill>
              </a:rPr>
              <a:t>Lesson 3: Allow Users to Create the Products</a:t>
            </a:r>
          </a:p>
        </p:txBody>
      </p:sp>
      <p:sp>
        <p:nvSpPr>
          <p:cNvPr id="3" name="Content Placeholder 2">
            <a:extLst>
              <a:ext uri="{FF2B5EF4-FFF2-40B4-BE49-F238E27FC236}">
                <a16:creationId xmlns:a16="http://schemas.microsoft.com/office/drawing/2014/main" id="{E59893BE-8EBA-454F-920F-0B531EC8EF2B}"/>
              </a:ext>
            </a:extLst>
          </p:cNvPr>
          <p:cNvSpPr>
            <a:spLocks noGrp="1"/>
          </p:cNvSpPr>
          <p:nvPr>
            <p:ph idx="1"/>
          </p:nvPr>
        </p:nvSpPr>
        <p:spPr>
          <a:xfrm>
            <a:off x="4951047" y="387926"/>
            <a:ext cx="6862261" cy="6216073"/>
          </a:xfrm>
        </p:spPr>
        <p:txBody>
          <a:bodyPr anchor="ctr">
            <a:normAutofit/>
          </a:bodyPr>
          <a:lstStyle/>
          <a:p>
            <a:r>
              <a:rPr lang="en-US" sz="2800"/>
              <a:t>Move beyond human-centered design</a:t>
            </a:r>
          </a:p>
          <a:p>
            <a:pPr lvl="1"/>
            <a:r>
              <a:rPr lang="en-US"/>
              <a:t>(Learn about users, present prototype, solicit feedback)</a:t>
            </a:r>
          </a:p>
          <a:p>
            <a:pPr lvl="1"/>
            <a:r>
              <a:rPr lang="en-US"/>
              <a:t>Great option, but can introduce bias thru order of presentation, etc.</a:t>
            </a:r>
          </a:p>
          <a:p>
            <a:endParaRPr lang="en-US" sz="2800"/>
          </a:p>
          <a:p>
            <a:r>
              <a:rPr lang="en-US" sz="2800"/>
              <a:t>Give potential users, local engineers, other practitioners autonomy to design, manufacture, market, distribute</a:t>
            </a:r>
          </a:p>
          <a:p>
            <a:pPr lvl="1"/>
            <a:r>
              <a:rPr lang="en-US"/>
              <a:t>Admittedly, this is a radical approach (I have not done this)</a:t>
            </a:r>
          </a:p>
          <a:p>
            <a:pPr marL="0" indent="0">
              <a:buNone/>
            </a:pPr>
            <a:endParaRPr lang="en-US" sz="2800" dirty="0"/>
          </a:p>
        </p:txBody>
      </p:sp>
    </p:spTree>
    <p:extLst>
      <p:ext uri="{BB962C8B-B14F-4D97-AF65-F5344CB8AC3E}">
        <p14:creationId xmlns:p14="http://schemas.microsoft.com/office/powerpoint/2010/main" val="3617194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8D630-860C-4BED-A49F-2B2CD9403EA3}"/>
              </a:ext>
            </a:extLst>
          </p:cNvPr>
          <p:cNvSpPr>
            <a:spLocks noGrp="1"/>
          </p:cNvSpPr>
          <p:nvPr>
            <p:ph type="title"/>
          </p:nvPr>
        </p:nvSpPr>
        <p:spPr/>
        <p:txBody>
          <a:bodyPr/>
          <a:lstStyle/>
          <a:p>
            <a:r>
              <a:rPr lang="en-US" dirty="0"/>
              <a:t>The Productive Method</a:t>
            </a:r>
          </a:p>
        </p:txBody>
      </p:sp>
      <p:sp>
        <p:nvSpPr>
          <p:cNvPr id="3" name="Content Placeholder 2">
            <a:extLst>
              <a:ext uri="{FF2B5EF4-FFF2-40B4-BE49-F238E27FC236}">
                <a16:creationId xmlns:a16="http://schemas.microsoft.com/office/drawing/2014/main" id="{E59893BE-8EBA-454F-920F-0B531EC8EF2B}"/>
              </a:ext>
            </a:extLst>
          </p:cNvPr>
          <p:cNvSpPr>
            <a:spLocks noGrp="1"/>
          </p:cNvSpPr>
          <p:nvPr>
            <p:ph idx="1"/>
          </p:nvPr>
        </p:nvSpPr>
        <p:spPr>
          <a:xfrm>
            <a:off x="1024127" y="1951892"/>
            <a:ext cx="10661737" cy="4490854"/>
          </a:xfrm>
        </p:spPr>
        <p:txBody>
          <a:bodyPr>
            <a:normAutofit/>
          </a:bodyPr>
          <a:lstStyle/>
          <a:p>
            <a:pPr marL="0" indent="0">
              <a:buNone/>
            </a:pPr>
            <a:r>
              <a:rPr lang="en-US" dirty="0"/>
              <a:t>“participants to work together to create a cultural object, some thing that did not exist” (McDonnell and </a:t>
            </a:r>
            <a:r>
              <a:rPr lang="en-US" dirty="0" err="1"/>
              <a:t>Vercel</a:t>
            </a:r>
            <a:r>
              <a:rPr lang="en-US" dirty="0"/>
              <a:t> 2019: 325)</a:t>
            </a:r>
          </a:p>
          <a:p>
            <a:pPr marL="0" indent="0">
              <a:buNone/>
            </a:pPr>
            <a:endParaRPr lang="en-US" sz="900" dirty="0"/>
          </a:p>
          <a:p>
            <a:pPr marL="514350" indent="-514350">
              <a:buFont typeface="+mj-lt"/>
              <a:buAutoNum type="arabicPeriod"/>
            </a:pPr>
            <a:r>
              <a:rPr lang="en-US" dirty="0"/>
              <a:t>Ask (multiple) groups to make a product that solves a problem</a:t>
            </a:r>
          </a:p>
          <a:p>
            <a:pPr lvl="3"/>
            <a:r>
              <a:rPr lang="en-US" sz="2800" dirty="0"/>
              <a:t>(Ensure group composition varies—e.g., by race, class, gender, age—to represent potential users)</a:t>
            </a:r>
          </a:p>
        </p:txBody>
      </p:sp>
    </p:spTree>
    <p:extLst>
      <p:ext uri="{BB962C8B-B14F-4D97-AF65-F5344CB8AC3E}">
        <p14:creationId xmlns:p14="http://schemas.microsoft.com/office/powerpoint/2010/main" val="911300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CD71B-1BED-4854-BF1C-B2CF2693E77A}"/>
              </a:ext>
            </a:extLst>
          </p:cNvPr>
          <p:cNvSpPr>
            <a:spLocks noGrp="1"/>
          </p:cNvSpPr>
          <p:nvPr>
            <p:ph type="title"/>
          </p:nvPr>
        </p:nvSpPr>
        <p:spPr/>
        <p:txBody>
          <a:bodyPr/>
          <a:lstStyle/>
          <a:p>
            <a:r>
              <a:rPr lang="en-US" dirty="0"/>
              <a:t>Culture and innovation</a:t>
            </a:r>
          </a:p>
        </p:txBody>
      </p:sp>
      <p:sp>
        <p:nvSpPr>
          <p:cNvPr id="3" name="Content Placeholder 2">
            <a:extLst>
              <a:ext uri="{FF2B5EF4-FFF2-40B4-BE49-F238E27FC236}">
                <a16:creationId xmlns:a16="http://schemas.microsoft.com/office/drawing/2014/main" id="{5DA23171-2DAB-4CF9-953E-C85E5E1172B2}"/>
              </a:ext>
            </a:extLst>
          </p:cNvPr>
          <p:cNvSpPr>
            <a:spLocks noGrp="1"/>
          </p:cNvSpPr>
          <p:nvPr>
            <p:ph idx="1"/>
          </p:nvPr>
        </p:nvSpPr>
        <p:spPr/>
        <p:txBody>
          <a:bodyPr>
            <a:normAutofit/>
          </a:bodyPr>
          <a:lstStyle/>
          <a:p>
            <a:r>
              <a:rPr lang="en-US" sz="3600" dirty="0"/>
              <a:t>But first, I want to make the case that cultural beliefs impact the </a:t>
            </a:r>
            <a:r>
              <a:rPr lang="en-US" sz="3600" b="1" dirty="0">
                <a:solidFill>
                  <a:srgbClr val="C00000"/>
                </a:solidFill>
              </a:rPr>
              <a:t>adoption </a:t>
            </a:r>
            <a:r>
              <a:rPr lang="en-US" sz="3600" dirty="0"/>
              <a:t>of products (and consumption more generally)</a:t>
            </a:r>
          </a:p>
        </p:txBody>
      </p:sp>
    </p:spTree>
    <p:extLst>
      <p:ext uri="{BB962C8B-B14F-4D97-AF65-F5344CB8AC3E}">
        <p14:creationId xmlns:p14="http://schemas.microsoft.com/office/powerpoint/2010/main" val="16489645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8D630-860C-4BED-A49F-2B2CD9403EA3}"/>
              </a:ext>
            </a:extLst>
          </p:cNvPr>
          <p:cNvSpPr>
            <a:spLocks noGrp="1"/>
          </p:cNvSpPr>
          <p:nvPr>
            <p:ph type="title"/>
          </p:nvPr>
        </p:nvSpPr>
        <p:spPr/>
        <p:txBody>
          <a:bodyPr/>
          <a:lstStyle/>
          <a:p>
            <a:r>
              <a:rPr lang="en-US" dirty="0"/>
              <a:t>The Productive Method</a:t>
            </a:r>
          </a:p>
        </p:txBody>
      </p:sp>
      <p:sp>
        <p:nvSpPr>
          <p:cNvPr id="3" name="Content Placeholder 2">
            <a:extLst>
              <a:ext uri="{FF2B5EF4-FFF2-40B4-BE49-F238E27FC236}">
                <a16:creationId xmlns:a16="http://schemas.microsoft.com/office/drawing/2014/main" id="{E59893BE-8EBA-454F-920F-0B531EC8EF2B}"/>
              </a:ext>
            </a:extLst>
          </p:cNvPr>
          <p:cNvSpPr>
            <a:spLocks noGrp="1"/>
          </p:cNvSpPr>
          <p:nvPr>
            <p:ph idx="1"/>
          </p:nvPr>
        </p:nvSpPr>
        <p:spPr>
          <a:xfrm>
            <a:off x="1024127" y="1951891"/>
            <a:ext cx="10775149" cy="4783017"/>
          </a:xfrm>
        </p:spPr>
        <p:txBody>
          <a:bodyPr>
            <a:normAutofit/>
          </a:bodyPr>
          <a:lstStyle/>
          <a:p>
            <a:pPr marL="0" indent="0">
              <a:buNone/>
            </a:pPr>
            <a:r>
              <a:rPr lang="en-US" dirty="0"/>
              <a:t>Requires participants to work together to create a product</a:t>
            </a:r>
          </a:p>
          <a:p>
            <a:pPr lvl="2"/>
            <a:endParaRPr lang="en-US" sz="2800" dirty="0"/>
          </a:p>
          <a:p>
            <a:pPr lvl="2"/>
            <a:r>
              <a:rPr lang="en-US" sz="2800" dirty="0"/>
              <a:t>Reveals participants’ shared cultural beliefs (v. personal beliefs)</a:t>
            </a:r>
          </a:p>
          <a:p>
            <a:pPr lvl="3"/>
            <a:r>
              <a:rPr lang="en-US" dirty="0"/>
              <a:t>Participants must articulate beliefs, explain them to coordinate task</a:t>
            </a:r>
          </a:p>
          <a:p>
            <a:pPr lvl="3"/>
            <a:r>
              <a:rPr lang="en-US" dirty="0"/>
              <a:t>Reveals conscious and unconscious cognitive processes, shared beliefs</a:t>
            </a:r>
          </a:p>
          <a:p>
            <a:pPr lvl="3"/>
            <a:endParaRPr lang="en-US" sz="2800" dirty="0"/>
          </a:p>
          <a:p>
            <a:pPr lvl="2"/>
            <a:r>
              <a:rPr lang="en-US" sz="2800" dirty="0"/>
              <a:t>First, group brainstorm (using nominal group technique or Method 635/brainwriting)</a:t>
            </a:r>
          </a:p>
          <a:p>
            <a:pPr lvl="3"/>
            <a:endParaRPr lang="en-US" sz="2800" dirty="0"/>
          </a:p>
          <a:p>
            <a:pPr lvl="2"/>
            <a:r>
              <a:rPr lang="en-US" sz="2800" dirty="0"/>
              <a:t>Then, group deliberates about product &amp; how to represent it</a:t>
            </a:r>
          </a:p>
        </p:txBody>
      </p:sp>
    </p:spTree>
    <p:extLst>
      <p:ext uri="{BB962C8B-B14F-4D97-AF65-F5344CB8AC3E}">
        <p14:creationId xmlns:p14="http://schemas.microsoft.com/office/powerpoint/2010/main" val="79837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8D630-860C-4BED-A49F-2B2CD9403EA3}"/>
              </a:ext>
            </a:extLst>
          </p:cNvPr>
          <p:cNvSpPr>
            <a:spLocks noGrp="1"/>
          </p:cNvSpPr>
          <p:nvPr>
            <p:ph type="title"/>
          </p:nvPr>
        </p:nvSpPr>
        <p:spPr/>
        <p:txBody>
          <a:bodyPr/>
          <a:lstStyle/>
          <a:p>
            <a:r>
              <a:rPr lang="en-US" dirty="0"/>
              <a:t>Example: Aids Campaign in Ghana</a:t>
            </a:r>
          </a:p>
        </p:txBody>
      </p:sp>
      <p:sp>
        <p:nvSpPr>
          <p:cNvPr id="3" name="Content Placeholder 2">
            <a:extLst>
              <a:ext uri="{FF2B5EF4-FFF2-40B4-BE49-F238E27FC236}">
                <a16:creationId xmlns:a16="http://schemas.microsoft.com/office/drawing/2014/main" id="{E59893BE-8EBA-454F-920F-0B531EC8EF2B}"/>
              </a:ext>
            </a:extLst>
          </p:cNvPr>
          <p:cNvSpPr>
            <a:spLocks noGrp="1"/>
          </p:cNvSpPr>
          <p:nvPr>
            <p:ph idx="1"/>
          </p:nvPr>
        </p:nvSpPr>
        <p:spPr>
          <a:xfrm>
            <a:off x="1024127" y="1981200"/>
            <a:ext cx="10546549" cy="4328160"/>
          </a:xfrm>
        </p:spPr>
        <p:txBody>
          <a:bodyPr>
            <a:normAutofit/>
          </a:bodyPr>
          <a:lstStyle/>
          <a:p>
            <a:pPr marL="0" indent="0">
              <a:buNone/>
            </a:pPr>
            <a:r>
              <a:rPr lang="en-US" dirty="0"/>
              <a:t>McDonnell (2014, 2019) asked groups to make a poster with message about AIDS that their community needs to hear </a:t>
            </a:r>
          </a:p>
          <a:p>
            <a:pPr lvl="2"/>
            <a:endParaRPr lang="en-US" sz="2800" i="1" u="sng" dirty="0"/>
          </a:p>
          <a:p>
            <a:pPr lvl="2"/>
            <a:r>
              <a:rPr lang="en-US" sz="2800" i="1" u="sng" dirty="0"/>
              <a:t>He provided materials</a:t>
            </a:r>
            <a:r>
              <a:rPr lang="en-US" sz="2800" i="1" dirty="0"/>
              <a:t>: paper, colored pencils</a:t>
            </a:r>
          </a:p>
          <a:p>
            <a:pPr lvl="2"/>
            <a:endParaRPr lang="en-US" sz="2800" u="sng" dirty="0"/>
          </a:p>
          <a:p>
            <a:pPr lvl="2"/>
            <a:r>
              <a:rPr lang="en-US" sz="2800" dirty="0"/>
              <a:t>Sample</a:t>
            </a:r>
          </a:p>
          <a:p>
            <a:pPr lvl="3"/>
            <a:r>
              <a:rPr lang="en-US" sz="2800" dirty="0"/>
              <a:t>7 groups: 5 HIV-negative, 2 HIV-positive</a:t>
            </a:r>
          </a:p>
          <a:p>
            <a:pPr lvl="4"/>
            <a:r>
              <a:rPr lang="en-US" sz="2800" dirty="0"/>
              <a:t>Mixed-gendered, varied by social class background</a:t>
            </a:r>
          </a:p>
        </p:txBody>
      </p:sp>
    </p:spTree>
    <p:extLst>
      <p:ext uri="{BB962C8B-B14F-4D97-AF65-F5344CB8AC3E}">
        <p14:creationId xmlns:p14="http://schemas.microsoft.com/office/powerpoint/2010/main" val="127137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8D630-860C-4BED-A49F-2B2CD9403EA3}"/>
              </a:ext>
            </a:extLst>
          </p:cNvPr>
          <p:cNvSpPr>
            <a:spLocks noGrp="1"/>
          </p:cNvSpPr>
          <p:nvPr>
            <p:ph type="title"/>
          </p:nvPr>
        </p:nvSpPr>
        <p:spPr/>
        <p:txBody>
          <a:bodyPr/>
          <a:lstStyle/>
          <a:p>
            <a:r>
              <a:rPr lang="en-US" dirty="0"/>
              <a:t>The Productive Method</a:t>
            </a:r>
          </a:p>
        </p:txBody>
      </p:sp>
      <p:sp>
        <p:nvSpPr>
          <p:cNvPr id="3" name="Content Placeholder 2">
            <a:extLst>
              <a:ext uri="{FF2B5EF4-FFF2-40B4-BE49-F238E27FC236}">
                <a16:creationId xmlns:a16="http://schemas.microsoft.com/office/drawing/2014/main" id="{E59893BE-8EBA-454F-920F-0B531EC8EF2B}"/>
              </a:ext>
            </a:extLst>
          </p:cNvPr>
          <p:cNvSpPr>
            <a:spLocks noGrp="1"/>
          </p:cNvSpPr>
          <p:nvPr>
            <p:ph idx="1"/>
          </p:nvPr>
        </p:nvSpPr>
        <p:spPr/>
        <p:txBody>
          <a:bodyPr>
            <a:normAutofit fontScale="92500"/>
          </a:bodyPr>
          <a:lstStyle/>
          <a:p>
            <a:pPr marL="742950" indent="-742950">
              <a:buFont typeface="+mj-lt"/>
              <a:buAutoNum type="arabicPeriod" startAt="2"/>
            </a:pPr>
            <a:r>
              <a:rPr lang="en-US" sz="3600" dirty="0"/>
              <a:t>Observe and document interactions</a:t>
            </a:r>
          </a:p>
          <a:p>
            <a:pPr lvl="3"/>
            <a:r>
              <a:rPr lang="en-US" sz="3200" dirty="0"/>
              <a:t>What to observe?</a:t>
            </a:r>
          </a:p>
          <a:p>
            <a:pPr lvl="4"/>
            <a:r>
              <a:rPr lang="en-US" sz="2800" dirty="0"/>
              <a:t>Expressions of “acceptance, disgust, frustration, and excitement by nod­ding or shaking heads, raising voices, sitting forward in seats-all externalized, observ­able indicators of emotional states, coherence, or disagreement that do not require participants to have reflexive metacognitive self-observation. Emotional highs and lows can be incredibly revealing, suggesting when the group is motivated to act or frustrated by their inability to find a cognitive fit. Timing also matters-people may come to agree­ment quickly or slowly through reflection and deliberation” (McDonnell and </a:t>
            </a:r>
            <a:r>
              <a:rPr lang="en-US" sz="2800" dirty="0" err="1"/>
              <a:t>Vercel</a:t>
            </a:r>
            <a:r>
              <a:rPr lang="en-US" sz="2800" dirty="0"/>
              <a:t> 2019, p. 328)</a:t>
            </a:r>
          </a:p>
        </p:txBody>
      </p:sp>
    </p:spTree>
    <p:extLst>
      <p:ext uri="{BB962C8B-B14F-4D97-AF65-F5344CB8AC3E}">
        <p14:creationId xmlns:p14="http://schemas.microsoft.com/office/powerpoint/2010/main" val="1099250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8D630-860C-4BED-A49F-2B2CD9403EA3}"/>
              </a:ext>
            </a:extLst>
          </p:cNvPr>
          <p:cNvSpPr>
            <a:spLocks noGrp="1"/>
          </p:cNvSpPr>
          <p:nvPr>
            <p:ph type="title"/>
          </p:nvPr>
        </p:nvSpPr>
        <p:spPr/>
        <p:txBody>
          <a:bodyPr/>
          <a:lstStyle/>
          <a:p>
            <a:r>
              <a:rPr lang="en-US" dirty="0"/>
              <a:t>Example: Aids Campaign in Ghana</a:t>
            </a:r>
          </a:p>
        </p:txBody>
      </p:sp>
      <p:sp>
        <p:nvSpPr>
          <p:cNvPr id="3" name="Content Placeholder 2">
            <a:extLst>
              <a:ext uri="{FF2B5EF4-FFF2-40B4-BE49-F238E27FC236}">
                <a16:creationId xmlns:a16="http://schemas.microsoft.com/office/drawing/2014/main" id="{E59893BE-8EBA-454F-920F-0B531EC8EF2B}"/>
              </a:ext>
            </a:extLst>
          </p:cNvPr>
          <p:cNvSpPr>
            <a:spLocks noGrp="1"/>
          </p:cNvSpPr>
          <p:nvPr>
            <p:ph idx="1"/>
          </p:nvPr>
        </p:nvSpPr>
        <p:spPr/>
        <p:txBody>
          <a:bodyPr>
            <a:normAutofit lnSpcReduction="10000"/>
          </a:bodyPr>
          <a:lstStyle/>
          <a:p>
            <a:r>
              <a:rPr lang="en-US" sz="3600" i="1" dirty="0">
                <a:solidFill>
                  <a:srgbClr val="C00000"/>
                </a:solidFill>
              </a:rPr>
              <a:t>Revealed automatic cognitive processing</a:t>
            </a:r>
          </a:p>
          <a:p>
            <a:pPr lvl="1"/>
            <a:endParaRPr lang="en-US" sz="3200" dirty="0"/>
          </a:p>
          <a:p>
            <a:pPr lvl="1"/>
            <a:r>
              <a:rPr lang="en-US" sz="3200" dirty="0"/>
              <a:t>“one group came to quick consensus that they should draw a skeleton, suggesting that this image was ready at hand. The association of AIDS and skeletons was offered without hesitation-suggesting it resulted from automatic, practical consciousness (DiMaggio 1997; Vaisey 2009). The rest of the group accepted this without reflection or criticism, suggesting this symbolic link was taken for granted” (McDonnell and </a:t>
            </a:r>
            <a:r>
              <a:rPr lang="en-US" sz="3200" dirty="0" err="1"/>
              <a:t>Vercel</a:t>
            </a:r>
            <a:r>
              <a:rPr lang="en-US" sz="3200" dirty="0"/>
              <a:t> 2019, p. 330)</a:t>
            </a:r>
          </a:p>
        </p:txBody>
      </p:sp>
    </p:spTree>
    <p:extLst>
      <p:ext uri="{BB962C8B-B14F-4D97-AF65-F5344CB8AC3E}">
        <p14:creationId xmlns:p14="http://schemas.microsoft.com/office/powerpoint/2010/main" val="24772681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8D630-860C-4BED-A49F-2B2CD9403EA3}"/>
              </a:ext>
            </a:extLst>
          </p:cNvPr>
          <p:cNvSpPr>
            <a:spLocks noGrp="1"/>
          </p:cNvSpPr>
          <p:nvPr>
            <p:ph type="title"/>
          </p:nvPr>
        </p:nvSpPr>
        <p:spPr/>
        <p:txBody>
          <a:bodyPr/>
          <a:lstStyle/>
          <a:p>
            <a:r>
              <a:rPr lang="en-US" dirty="0"/>
              <a:t>The Productive Method</a:t>
            </a:r>
          </a:p>
        </p:txBody>
      </p:sp>
      <p:sp>
        <p:nvSpPr>
          <p:cNvPr id="3" name="Content Placeholder 2">
            <a:extLst>
              <a:ext uri="{FF2B5EF4-FFF2-40B4-BE49-F238E27FC236}">
                <a16:creationId xmlns:a16="http://schemas.microsoft.com/office/drawing/2014/main" id="{E59893BE-8EBA-454F-920F-0B531EC8EF2B}"/>
              </a:ext>
            </a:extLst>
          </p:cNvPr>
          <p:cNvSpPr>
            <a:spLocks noGrp="1"/>
          </p:cNvSpPr>
          <p:nvPr>
            <p:ph idx="1"/>
          </p:nvPr>
        </p:nvSpPr>
        <p:spPr/>
        <p:txBody>
          <a:bodyPr>
            <a:normAutofit/>
          </a:bodyPr>
          <a:lstStyle/>
          <a:p>
            <a:pPr marL="514350" indent="-514350">
              <a:buFont typeface="+mj-lt"/>
              <a:buAutoNum type="arabicPeriod" startAt="3"/>
            </a:pPr>
            <a:r>
              <a:rPr lang="en-US" dirty="0"/>
              <a:t>Compare the process with the product</a:t>
            </a:r>
          </a:p>
          <a:p>
            <a:pPr lvl="3"/>
            <a:r>
              <a:rPr lang="en-US" sz="2800" dirty="0"/>
              <a:t>How was the ultimate object was selected, translated, and arranged? “Which schemas did the group embody in that object? How did they represent it? How do these ideas interact? The ultimate rep­resentation of these schemas can reveal unconscious associations that are not typically verbalized. Comparing the product to the process that created it can reveal a great deal about which schemas are widely shared or taken for granted, and which are contested” (McDonnell and </a:t>
            </a:r>
            <a:r>
              <a:rPr lang="en-US" sz="2800" dirty="0" err="1"/>
              <a:t>Vercel</a:t>
            </a:r>
            <a:r>
              <a:rPr lang="en-US" sz="2800" dirty="0"/>
              <a:t> 2019, p. 328)</a:t>
            </a:r>
          </a:p>
        </p:txBody>
      </p:sp>
    </p:spTree>
    <p:extLst>
      <p:ext uri="{BB962C8B-B14F-4D97-AF65-F5344CB8AC3E}">
        <p14:creationId xmlns:p14="http://schemas.microsoft.com/office/powerpoint/2010/main" val="21170070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8D630-860C-4BED-A49F-2B2CD9403EA3}"/>
              </a:ext>
            </a:extLst>
          </p:cNvPr>
          <p:cNvSpPr>
            <a:spLocks noGrp="1"/>
          </p:cNvSpPr>
          <p:nvPr>
            <p:ph type="title"/>
          </p:nvPr>
        </p:nvSpPr>
        <p:spPr/>
        <p:txBody>
          <a:bodyPr/>
          <a:lstStyle/>
          <a:p>
            <a:r>
              <a:rPr lang="en-US" dirty="0"/>
              <a:t>Example: Aids Campaign in Ghana</a:t>
            </a:r>
            <a:endParaRPr lang="en-US" i="1" dirty="0">
              <a:solidFill>
                <a:srgbClr val="0070C0"/>
              </a:solidFill>
            </a:endParaRPr>
          </a:p>
        </p:txBody>
      </p:sp>
      <p:sp>
        <p:nvSpPr>
          <p:cNvPr id="3" name="Content Placeholder 2">
            <a:extLst>
              <a:ext uri="{FF2B5EF4-FFF2-40B4-BE49-F238E27FC236}">
                <a16:creationId xmlns:a16="http://schemas.microsoft.com/office/drawing/2014/main" id="{E59893BE-8EBA-454F-920F-0B531EC8EF2B}"/>
              </a:ext>
            </a:extLst>
          </p:cNvPr>
          <p:cNvSpPr>
            <a:spLocks noGrp="1"/>
          </p:cNvSpPr>
          <p:nvPr>
            <p:ph idx="1"/>
          </p:nvPr>
        </p:nvSpPr>
        <p:spPr>
          <a:xfrm>
            <a:off x="790575" y="1885950"/>
            <a:ext cx="10877549" cy="4552950"/>
          </a:xfrm>
        </p:spPr>
        <p:txBody>
          <a:bodyPr>
            <a:normAutofit fontScale="85000" lnSpcReduction="20000"/>
          </a:bodyPr>
          <a:lstStyle/>
          <a:p>
            <a:r>
              <a:rPr lang="en-US" i="1" dirty="0">
                <a:solidFill>
                  <a:srgbClr val="C00000"/>
                </a:solidFill>
              </a:rPr>
              <a:t>Revealed deliberative cognitive processing</a:t>
            </a:r>
            <a:endParaRPr lang="en-US" dirty="0">
              <a:solidFill>
                <a:srgbClr val="C00000"/>
              </a:solidFill>
            </a:endParaRPr>
          </a:p>
          <a:p>
            <a:r>
              <a:rPr lang="en-US" dirty="0"/>
              <a:t>“Another group faced the prob­lem of how to represent the effects of the disease while acknowledging its invisibility </a:t>
            </a:r>
            <a:r>
              <a:rPr lang="en-US" i="1" u="sng" dirty="0"/>
              <a:t>and avoiding [the] stigma [of living with HIV]</a:t>
            </a:r>
            <a:r>
              <a:rPr lang="en-US" dirty="0"/>
              <a:t>…. The creative solution that emerged out of this deliberation was to use the color red to depict HIV-positive stick figures and green to depict HIV-negative. [These colors allowed them to represent someone as healthy and asymptomatic, but infected, while also communicating the danger and warning that using a fear-based skeleton approach would permit.] The solution of using red (which Ghanaians strongly associate with HIV) clearly resonated, as the group expressed heightened emotions and excitement-raising voices and sitting up in their seats-and thus motivated the group to collaborate on how they could use red in their poster to solve this problem” (McDonnell and </a:t>
            </a:r>
            <a:r>
              <a:rPr lang="en-US" dirty="0" err="1"/>
              <a:t>Vercel</a:t>
            </a:r>
            <a:r>
              <a:rPr lang="en-US" dirty="0"/>
              <a:t> 2019, p. 330; see also McDonnell 2014, p. 264)</a:t>
            </a:r>
          </a:p>
        </p:txBody>
      </p:sp>
    </p:spTree>
    <p:extLst>
      <p:ext uri="{BB962C8B-B14F-4D97-AF65-F5344CB8AC3E}">
        <p14:creationId xmlns:p14="http://schemas.microsoft.com/office/powerpoint/2010/main" val="33793964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3BFB0-6463-42BE-87AA-678AF057529A}"/>
              </a:ext>
            </a:extLst>
          </p:cNvPr>
          <p:cNvSpPr>
            <a:spLocks noGrp="1"/>
          </p:cNvSpPr>
          <p:nvPr>
            <p:ph type="title"/>
          </p:nvPr>
        </p:nvSpPr>
        <p:spPr>
          <a:xfrm>
            <a:off x="1024127" y="790575"/>
            <a:ext cx="10567509" cy="1009650"/>
          </a:xfrm>
        </p:spPr>
        <p:txBody>
          <a:bodyPr>
            <a:normAutofit fontScale="90000"/>
          </a:bodyPr>
          <a:lstStyle/>
          <a:p>
            <a:r>
              <a:rPr lang="en-US" dirty="0"/>
              <a:t>Comparing across Groups Revealed </a:t>
            </a:r>
            <a:r>
              <a:rPr lang="en-US" i="1" u="sng" dirty="0"/>
              <a:t>How Widespread</a:t>
            </a:r>
            <a:r>
              <a:rPr lang="en-US" dirty="0"/>
              <a:t> Cultural Beliefs Are </a:t>
            </a:r>
          </a:p>
        </p:txBody>
      </p:sp>
      <p:sp>
        <p:nvSpPr>
          <p:cNvPr id="3" name="Content Placeholder 2">
            <a:extLst>
              <a:ext uri="{FF2B5EF4-FFF2-40B4-BE49-F238E27FC236}">
                <a16:creationId xmlns:a16="http://schemas.microsoft.com/office/drawing/2014/main" id="{58D90E50-012D-44E6-92B7-DD329007AB66}"/>
              </a:ext>
            </a:extLst>
          </p:cNvPr>
          <p:cNvSpPr>
            <a:spLocks noGrp="1"/>
          </p:cNvSpPr>
          <p:nvPr>
            <p:ph idx="1"/>
          </p:nvPr>
        </p:nvSpPr>
        <p:spPr/>
        <p:txBody>
          <a:bodyPr>
            <a:normAutofit fontScale="92500" lnSpcReduction="10000"/>
          </a:bodyPr>
          <a:lstStyle/>
          <a:p>
            <a:r>
              <a:rPr lang="en-US" sz="3200" dirty="0"/>
              <a:t>“Looking across focus groups con­firms how widely shared the skeletons and skulls and crossbones were, as these were the most commonly drawn symbols” (McDonnell and </a:t>
            </a:r>
            <a:r>
              <a:rPr lang="en-US" sz="3200" dirty="0" err="1"/>
              <a:t>Vercel</a:t>
            </a:r>
            <a:r>
              <a:rPr lang="en-US" sz="3200" dirty="0"/>
              <a:t> 2019, p. 330)</a:t>
            </a:r>
            <a:endParaRPr lang="en-US" dirty="0"/>
          </a:p>
          <a:p>
            <a:endParaRPr lang="en-US" dirty="0"/>
          </a:p>
          <a:p>
            <a:r>
              <a:rPr lang="en-US" dirty="0"/>
              <a:t>“Comparing across groups it became apparent that red was a common solution for how to represent AIDS. While some groups went right for the red pencil as if out of habit and practical consciousness, the example of this last group demonstrated how red became a resonant solution emerging from deliberation” (McDonnell &amp; </a:t>
            </a:r>
            <a:r>
              <a:rPr lang="en-US" dirty="0" err="1"/>
              <a:t>Vercel</a:t>
            </a:r>
            <a:r>
              <a:rPr lang="en-US" dirty="0"/>
              <a:t> 2019, p. 330-331)</a:t>
            </a:r>
          </a:p>
        </p:txBody>
      </p:sp>
    </p:spTree>
    <p:extLst>
      <p:ext uri="{BB962C8B-B14F-4D97-AF65-F5344CB8AC3E}">
        <p14:creationId xmlns:p14="http://schemas.microsoft.com/office/powerpoint/2010/main" val="21850094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DCE5C-36E5-4DBA-BC6A-122FFC96A54C}"/>
              </a:ext>
            </a:extLst>
          </p:cNvPr>
          <p:cNvSpPr>
            <a:spLocks noGrp="1"/>
          </p:cNvSpPr>
          <p:nvPr>
            <p:ph type="title"/>
          </p:nvPr>
        </p:nvSpPr>
        <p:spPr/>
        <p:txBody>
          <a:bodyPr/>
          <a:lstStyle/>
          <a:p>
            <a:r>
              <a:rPr lang="en-US" dirty="0"/>
              <a:t>In conclusion</a:t>
            </a:r>
          </a:p>
        </p:txBody>
      </p:sp>
      <p:sp>
        <p:nvSpPr>
          <p:cNvPr id="3" name="Content Placeholder 2">
            <a:extLst>
              <a:ext uri="{FF2B5EF4-FFF2-40B4-BE49-F238E27FC236}">
                <a16:creationId xmlns:a16="http://schemas.microsoft.com/office/drawing/2014/main" id="{F5BCE21E-CE64-459B-8FA4-50CEE828D83B}"/>
              </a:ext>
            </a:extLst>
          </p:cNvPr>
          <p:cNvSpPr>
            <a:spLocks noGrp="1"/>
          </p:cNvSpPr>
          <p:nvPr>
            <p:ph idx="1"/>
          </p:nvPr>
        </p:nvSpPr>
        <p:spPr/>
        <p:txBody>
          <a:bodyPr/>
          <a:lstStyle/>
          <a:p>
            <a:r>
              <a:rPr lang="en-US" dirty="0"/>
              <a:t>Culture matters for innovation success</a:t>
            </a:r>
          </a:p>
          <a:p>
            <a:endParaRPr lang="en-US" dirty="0"/>
          </a:p>
          <a:p>
            <a:r>
              <a:rPr lang="en-US" dirty="0"/>
              <a:t>Provides lessons for innovators about how culture can influence adoption and impact the day-to-day lives of users</a:t>
            </a:r>
          </a:p>
        </p:txBody>
      </p:sp>
    </p:spTree>
    <p:extLst>
      <p:ext uri="{BB962C8B-B14F-4D97-AF65-F5344CB8AC3E}">
        <p14:creationId xmlns:p14="http://schemas.microsoft.com/office/powerpoint/2010/main" val="10164307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3B299-E71A-4A83-A0B0-A0C3C68EFEE7}"/>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BC943B3F-9A0D-4A20-90F9-46D83583CAE1}"/>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27190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9A1B1-2C4F-4A09-9464-7F96E2605BEE}"/>
              </a:ext>
            </a:extLst>
          </p:cNvPr>
          <p:cNvSpPr>
            <a:spLocks noGrp="1"/>
          </p:cNvSpPr>
          <p:nvPr>
            <p:ph type="title"/>
          </p:nvPr>
        </p:nvSpPr>
        <p:spPr/>
        <p:txBody>
          <a:bodyPr>
            <a:normAutofit fontScale="90000"/>
          </a:bodyPr>
          <a:lstStyle/>
          <a:p>
            <a:r>
              <a:rPr lang="en-US" dirty="0"/>
              <a:t>Cultural Beliefs Influence Product Adoption </a:t>
            </a:r>
            <a:br>
              <a:rPr lang="en-US" dirty="0"/>
            </a:br>
            <a:r>
              <a:rPr lang="en-US" sz="2800" dirty="0"/>
              <a:t>(and consumption)</a:t>
            </a:r>
            <a:endParaRPr lang="en-US" dirty="0"/>
          </a:p>
        </p:txBody>
      </p:sp>
      <p:sp>
        <p:nvSpPr>
          <p:cNvPr id="3" name="Content Placeholder 2">
            <a:extLst>
              <a:ext uri="{FF2B5EF4-FFF2-40B4-BE49-F238E27FC236}">
                <a16:creationId xmlns:a16="http://schemas.microsoft.com/office/drawing/2014/main" id="{2D9D82B6-69BD-4C9D-B2A1-67D775FCEE0D}"/>
              </a:ext>
            </a:extLst>
          </p:cNvPr>
          <p:cNvSpPr>
            <a:spLocks noGrp="1"/>
          </p:cNvSpPr>
          <p:nvPr>
            <p:ph idx="1"/>
          </p:nvPr>
        </p:nvSpPr>
        <p:spPr>
          <a:xfrm>
            <a:off x="771525" y="2057400"/>
            <a:ext cx="10677525" cy="4396153"/>
          </a:xfrm>
        </p:spPr>
        <p:txBody>
          <a:bodyPr>
            <a:normAutofit fontScale="85000" lnSpcReduction="20000"/>
          </a:bodyPr>
          <a:lstStyle/>
          <a:p>
            <a:r>
              <a:rPr lang="en-US" dirty="0"/>
              <a:t>Clothes (suit v. tank top)</a:t>
            </a:r>
          </a:p>
          <a:p>
            <a:r>
              <a:rPr lang="en-US" dirty="0"/>
              <a:t>Restaurants (KFC v. Log Haven)</a:t>
            </a:r>
          </a:p>
          <a:p>
            <a:r>
              <a:rPr lang="en-US" dirty="0"/>
              <a:t>Cooking (Kraft Mac &amp; Cheese v. prime rib)</a:t>
            </a:r>
          </a:p>
          <a:p>
            <a:r>
              <a:rPr lang="en-US" dirty="0"/>
              <a:t>Cars (pickup truck v. Tesla)</a:t>
            </a:r>
          </a:p>
          <a:p>
            <a:r>
              <a:rPr lang="en-US" dirty="0"/>
              <a:t>Sporting goods (yachting equipment v. hunting gear)</a:t>
            </a:r>
          </a:p>
          <a:p>
            <a:r>
              <a:rPr lang="en-US" dirty="0"/>
              <a:t>Consumer goods</a:t>
            </a:r>
          </a:p>
          <a:p>
            <a:pPr lvl="1"/>
            <a:r>
              <a:rPr lang="en-US" dirty="0"/>
              <a:t>Chromebook v. Mac Pro</a:t>
            </a:r>
          </a:p>
          <a:p>
            <a:pPr lvl="1"/>
            <a:r>
              <a:rPr lang="en-US" dirty="0"/>
              <a:t>Casio v. Bulova</a:t>
            </a:r>
          </a:p>
          <a:p>
            <a:r>
              <a:rPr lang="en-US" dirty="0"/>
              <a:t>Music (Drake v. Vivaldi)</a:t>
            </a:r>
          </a:p>
          <a:p>
            <a:r>
              <a:rPr lang="en-US" dirty="0"/>
              <a:t>Theater (Les Mis) v. movie theater (Avengers) </a:t>
            </a:r>
          </a:p>
        </p:txBody>
      </p:sp>
    </p:spTree>
    <p:extLst>
      <p:ext uri="{BB962C8B-B14F-4D97-AF65-F5344CB8AC3E}">
        <p14:creationId xmlns:p14="http://schemas.microsoft.com/office/powerpoint/2010/main" val="1752793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EC6D8-0222-484F-92BA-C33CA9D65892}"/>
              </a:ext>
            </a:extLst>
          </p:cNvPr>
          <p:cNvSpPr>
            <a:spLocks noGrp="1"/>
          </p:cNvSpPr>
          <p:nvPr>
            <p:ph type="title"/>
          </p:nvPr>
        </p:nvSpPr>
        <p:spPr/>
        <p:txBody>
          <a:bodyPr>
            <a:normAutofit fontScale="90000"/>
          </a:bodyPr>
          <a:lstStyle/>
          <a:p>
            <a:r>
              <a:rPr lang="en-US" dirty="0"/>
              <a:t>Cultural Beliefs </a:t>
            </a:r>
            <a:r>
              <a:rPr lang="en-US" u="sng" dirty="0"/>
              <a:t>about Gender</a:t>
            </a:r>
            <a:r>
              <a:rPr lang="en-US" dirty="0"/>
              <a:t> Influence adoption</a:t>
            </a:r>
          </a:p>
        </p:txBody>
      </p:sp>
      <p:sp>
        <p:nvSpPr>
          <p:cNvPr id="3" name="Content Placeholder 2">
            <a:extLst>
              <a:ext uri="{FF2B5EF4-FFF2-40B4-BE49-F238E27FC236}">
                <a16:creationId xmlns:a16="http://schemas.microsoft.com/office/drawing/2014/main" id="{0ECDBE32-F2E2-4840-94AF-06FF1DEF6787}"/>
              </a:ext>
            </a:extLst>
          </p:cNvPr>
          <p:cNvSpPr>
            <a:spLocks noGrp="1"/>
          </p:cNvSpPr>
          <p:nvPr>
            <p:ph idx="1"/>
          </p:nvPr>
        </p:nvSpPr>
        <p:spPr/>
        <p:txBody>
          <a:bodyPr>
            <a:normAutofit/>
          </a:bodyPr>
          <a:lstStyle/>
          <a:p>
            <a:r>
              <a:rPr lang="en-US" sz="3200" dirty="0"/>
              <a:t>Human-powered </a:t>
            </a:r>
            <a:r>
              <a:rPr lang="en-US" sz="3200" u="sng" dirty="0"/>
              <a:t>washing machine</a:t>
            </a:r>
            <a:r>
              <a:rPr lang="en-US" sz="3200" dirty="0"/>
              <a:t> designed for Uros Islands, Puno, Peru (versus washing on rocks in lake water) </a:t>
            </a:r>
          </a:p>
          <a:p>
            <a:pPr lvl="1"/>
            <a:endParaRPr lang="en-US" sz="2800" dirty="0"/>
          </a:p>
          <a:p>
            <a:pPr lvl="1"/>
            <a:r>
              <a:rPr lang="en-US" sz="2800" dirty="0"/>
              <a:t>35-gallon drum inside 55-gallon barrel</a:t>
            </a:r>
          </a:p>
          <a:p>
            <a:pPr lvl="1"/>
            <a:r>
              <a:rPr lang="en-US" sz="2800" dirty="0"/>
              <a:t>Smaller drum is perforated with opening for clothes</a:t>
            </a:r>
          </a:p>
          <a:p>
            <a:pPr lvl="1"/>
            <a:r>
              <a:rPr lang="en-US" sz="2800" dirty="0"/>
              <a:t>Water is put in larger drum</a:t>
            </a:r>
          </a:p>
          <a:p>
            <a:pPr lvl="1"/>
            <a:r>
              <a:rPr lang="en-US" sz="2800" dirty="0"/>
              <a:t>Smaller drum rotates to agitate clothes </a:t>
            </a:r>
          </a:p>
          <a:p>
            <a:pPr lvl="2"/>
            <a:r>
              <a:rPr lang="en-US" dirty="0"/>
              <a:t>Using bicycle crank</a:t>
            </a:r>
          </a:p>
          <a:p>
            <a:pPr lvl="1"/>
            <a:endParaRPr lang="en-US" sz="2800" dirty="0"/>
          </a:p>
          <a:p>
            <a:endParaRPr lang="en-US" sz="3200" dirty="0"/>
          </a:p>
        </p:txBody>
      </p:sp>
      <p:pic>
        <p:nvPicPr>
          <p:cNvPr id="7" name="Picture 6">
            <a:extLst>
              <a:ext uri="{FF2B5EF4-FFF2-40B4-BE49-F238E27FC236}">
                <a16:creationId xmlns:a16="http://schemas.microsoft.com/office/drawing/2014/main" id="{54AA870A-2096-4957-94A0-FA04960488A5}"/>
              </a:ext>
            </a:extLst>
          </p:cNvPr>
          <p:cNvPicPr/>
          <p:nvPr/>
        </p:nvPicPr>
        <p:blipFill rotWithShape="1">
          <a:blip r:embed="rId2">
            <a:extLst>
              <a:ext uri="{28A0092B-C50C-407E-A947-70E740481C1C}">
                <a14:useLocalDpi xmlns:a14="http://schemas.microsoft.com/office/drawing/2010/main" val="0"/>
              </a:ext>
            </a:extLst>
          </a:blip>
          <a:srcRect l="17289" r="17512" b="3531"/>
          <a:stretch/>
        </p:blipFill>
        <p:spPr bwMode="auto">
          <a:xfrm>
            <a:off x="8739555" y="4145280"/>
            <a:ext cx="2976196" cy="243862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9729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EC6D8-0222-484F-92BA-C33CA9D65892}"/>
              </a:ext>
            </a:extLst>
          </p:cNvPr>
          <p:cNvSpPr>
            <a:spLocks noGrp="1"/>
          </p:cNvSpPr>
          <p:nvPr>
            <p:ph type="title"/>
          </p:nvPr>
        </p:nvSpPr>
        <p:spPr/>
        <p:txBody>
          <a:bodyPr>
            <a:normAutofit fontScale="90000"/>
          </a:bodyPr>
          <a:lstStyle/>
          <a:p>
            <a:r>
              <a:rPr lang="en-US" dirty="0"/>
              <a:t>Cultural Beliefs </a:t>
            </a:r>
            <a:r>
              <a:rPr lang="en-US" u="sng" dirty="0"/>
              <a:t>about Gender</a:t>
            </a:r>
            <a:r>
              <a:rPr lang="en-US" dirty="0"/>
              <a:t> Influence adoption</a:t>
            </a:r>
          </a:p>
        </p:txBody>
      </p:sp>
      <p:sp>
        <p:nvSpPr>
          <p:cNvPr id="3" name="Content Placeholder 2">
            <a:extLst>
              <a:ext uri="{FF2B5EF4-FFF2-40B4-BE49-F238E27FC236}">
                <a16:creationId xmlns:a16="http://schemas.microsoft.com/office/drawing/2014/main" id="{0ECDBE32-F2E2-4840-94AF-06FF1DEF6787}"/>
              </a:ext>
            </a:extLst>
          </p:cNvPr>
          <p:cNvSpPr>
            <a:spLocks noGrp="1"/>
          </p:cNvSpPr>
          <p:nvPr>
            <p:ph idx="1"/>
          </p:nvPr>
        </p:nvSpPr>
        <p:spPr>
          <a:xfrm>
            <a:off x="1024128" y="1981200"/>
            <a:ext cx="10405872" cy="4086225"/>
          </a:xfrm>
        </p:spPr>
        <p:txBody>
          <a:bodyPr>
            <a:normAutofit lnSpcReduction="10000"/>
          </a:bodyPr>
          <a:lstStyle/>
          <a:p>
            <a:r>
              <a:rPr lang="en-US" dirty="0"/>
              <a:t>Advantages of washing machine</a:t>
            </a:r>
          </a:p>
          <a:p>
            <a:pPr lvl="1"/>
            <a:r>
              <a:rPr lang="en-US" dirty="0"/>
              <a:t>Parts obtained locally</a:t>
            </a:r>
          </a:p>
          <a:p>
            <a:pPr lvl="1"/>
            <a:r>
              <a:rPr lang="en-US" dirty="0"/>
              <a:t>Keeps user dry, warm</a:t>
            </a:r>
          </a:p>
          <a:p>
            <a:pPr lvl="1"/>
            <a:r>
              <a:rPr lang="en-US" dirty="0"/>
              <a:t>Cleans clothes well</a:t>
            </a:r>
          </a:p>
          <a:p>
            <a:pPr lvl="1"/>
            <a:r>
              <a:rPr lang="en-US" dirty="0"/>
              <a:t>Saves time</a:t>
            </a:r>
          </a:p>
          <a:p>
            <a:pPr lvl="1"/>
            <a:endParaRPr lang="en-US" dirty="0"/>
          </a:p>
          <a:p>
            <a:r>
              <a:rPr lang="en-US" i="1" dirty="0"/>
              <a:t>However, women found it difficult to rotate, required a lot of force; inadequately wrung out clothes</a:t>
            </a:r>
          </a:p>
          <a:p>
            <a:pPr lvl="1"/>
            <a:r>
              <a:rPr lang="en-US" i="1" dirty="0"/>
              <a:t>Local gender beliefs about whom should wash clothes impacted success</a:t>
            </a:r>
          </a:p>
        </p:txBody>
      </p:sp>
    </p:spTree>
    <p:extLst>
      <p:ext uri="{BB962C8B-B14F-4D97-AF65-F5344CB8AC3E}">
        <p14:creationId xmlns:p14="http://schemas.microsoft.com/office/powerpoint/2010/main" val="3219652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9A1B1-2C4F-4A09-9464-7F96E2605BEE}"/>
              </a:ext>
            </a:extLst>
          </p:cNvPr>
          <p:cNvSpPr>
            <a:spLocks noGrp="1"/>
          </p:cNvSpPr>
          <p:nvPr>
            <p:ph type="title"/>
          </p:nvPr>
        </p:nvSpPr>
        <p:spPr/>
        <p:txBody>
          <a:bodyPr>
            <a:normAutofit fontScale="90000"/>
          </a:bodyPr>
          <a:lstStyle/>
          <a:p>
            <a:r>
              <a:rPr lang="en-US" noProof="0" dirty="0"/>
              <a:t>Cultural Beliefs </a:t>
            </a:r>
            <a:r>
              <a:rPr lang="en-US" u="sng" noProof="0" dirty="0"/>
              <a:t>about Water</a:t>
            </a:r>
            <a:r>
              <a:rPr lang="en-US" noProof="0" dirty="0"/>
              <a:t> Influence adoption</a:t>
            </a:r>
            <a:endParaRPr lang="en-US" dirty="0"/>
          </a:p>
        </p:txBody>
      </p:sp>
      <p:sp>
        <p:nvSpPr>
          <p:cNvPr id="3" name="Content Placeholder 2">
            <a:extLst>
              <a:ext uri="{FF2B5EF4-FFF2-40B4-BE49-F238E27FC236}">
                <a16:creationId xmlns:a16="http://schemas.microsoft.com/office/drawing/2014/main" id="{2D9D82B6-69BD-4C9D-B2A1-67D775FCEE0D}"/>
              </a:ext>
            </a:extLst>
          </p:cNvPr>
          <p:cNvSpPr>
            <a:spLocks noGrp="1"/>
          </p:cNvSpPr>
          <p:nvPr>
            <p:ph idx="1"/>
          </p:nvPr>
        </p:nvSpPr>
        <p:spPr/>
        <p:txBody>
          <a:bodyPr>
            <a:normAutofit fontScale="92500" lnSpcReduction="10000"/>
          </a:bodyPr>
          <a:lstStyle/>
          <a:p>
            <a:r>
              <a:rPr lang="en-US" dirty="0"/>
              <a:t>Water boiling campaign (Rogers 2005)</a:t>
            </a:r>
          </a:p>
          <a:p>
            <a:pPr lvl="1"/>
            <a:r>
              <a:rPr lang="en-US" dirty="0"/>
              <a:t>Small village (Los Molinas) in Peru, 1950s</a:t>
            </a:r>
          </a:p>
          <a:p>
            <a:pPr lvl="1"/>
            <a:r>
              <a:rPr lang="en-US" dirty="0"/>
              <a:t>Goal: prevent spread of infectious disease</a:t>
            </a:r>
          </a:p>
          <a:p>
            <a:pPr lvl="1"/>
            <a:r>
              <a:rPr lang="en-US" dirty="0"/>
              <a:t>Two-year effort by public health agency </a:t>
            </a:r>
          </a:p>
          <a:p>
            <a:pPr lvl="1"/>
            <a:endParaRPr lang="en-US" dirty="0"/>
          </a:p>
          <a:p>
            <a:r>
              <a:rPr lang="en-US" dirty="0"/>
              <a:t>Effective for 11 out of 200 families in village</a:t>
            </a:r>
          </a:p>
          <a:p>
            <a:pPr lvl="1"/>
            <a:r>
              <a:rPr lang="en-US" dirty="0"/>
              <a:t>Low adoption rate due to cultural beliefs</a:t>
            </a:r>
          </a:p>
          <a:p>
            <a:pPr lvl="2"/>
            <a:r>
              <a:rPr lang="en-US" sz="2800" u="sng" dirty="0"/>
              <a:t>Custom</a:t>
            </a:r>
            <a:r>
              <a:rPr lang="en-US" sz="2800" dirty="0"/>
              <a:t>: only the sick used cooked, hot water</a:t>
            </a:r>
          </a:p>
          <a:p>
            <a:pPr lvl="2"/>
            <a:r>
              <a:rPr lang="en-US" sz="2800" u="sng" dirty="0"/>
              <a:t>Taste</a:t>
            </a:r>
            <a:r>
              <a:rPr lang="en-US" sz="2800" dirty="0"/>
              <a:t>: villagers learned to dislike boiled water from early age (otherwise use flavoring such as sugar, cinnamon, lemon, herbs)</a:t>
            </a:r>
          </a:p>
          <a:p>
            <a:pPr lvl="1"/>
            <a:endParaRPr lang="en-US" dirty="0"/>
          </a:p>
        </p:txBody>
      </p:sp>
    </p:spTree>
    <p:extLst>
      <p:ext uri="{BB962C8B-B14F-4D97-AF65-F5344CB8AC3E}">
        <p14:creationId xmlns:p14="http://schemas.microsoft.com/office/powerpoint/2010/main" val="2483142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9A1B1-2C4F-4A09-9464-7F96E2605BEE}"/>
              </a:ext>
            </a:extLst>
          </p:cNvPr>
          <p:cNvSpPr>
            <a:spLocks noGrp="1"/>
          </p:cNvSpPr>
          <p:nvPr>
            <p:ph type="title"/>
          </p:nvPr>
        </p:nvSpPr>
        <p:spPr/>
        <p:txBody>
          <a:bodyPr>
            <a:normAutofit fontScale="90000"/>
          </a:bodyPr>
          <a:lstStyle/>
          <a:p>
            <a:r>
              <a:rPr lang="en-US" noProof="0" dirty="0"/>
              <a:t>Beliefs </a:t>
            </a:r>
            <a:r>
              <a:rPr lang="en-US" u="sng" noProof="0" dirty="0"/>
              <a:t>about Transportation</a:t>
            </a:r>
            <a:r>
              <a:rPr lang="en-US" noProof="0" dirty="0"/>
              <a:t> </a:t>
            </a:r>
            <a:r>
              <a:rPr lang="en-US" dirty="0"/>
              <a:t>Influence adoption</a:t>
            </a:r>
          </a:p>
        </p:txBody>
      </p:sp>
      <p:sp>
        <p:nvSpPr>
          <p:cNvPr id="3" name="Content Placeholder 2">
            <a:extLst>
              <a:ext uri="{FF2B5EF4-FFF2-40B4-BE49-F238E27FC236}">
                <a16:creationId xmlns:a16="http://schemas.microsoft.com/office/drawing/2014/main" id="{2D9D82B6-69BD-4C9D-B2A1-67D775FCEE0D}"/>
              </a:ext>
            </a:extLst>
          </p:cNvPr>
          <p:cNvSpPr>
            <a:spLocks noGrp="1"/>
          </p:cNvSpPr>
          <p:nvPr>
            <p:ph idx="1"/>
          </p:nvPr>
        </p:nvSpPr>
        <p:spPr/>
        <p:txBody>
          <a:bodyPr>
            <a:normAutofit/>
          </a:bodyPr>
          <a:lstStyle/>
          <a:p>
            <a:r>
              <a:rPr lang="en-US" sz="3600" dirty="0"/>
              <a:t>Gasoline Powered Automobiles in early 1900s </a:t>
            </a:r>
          </a:p>
          <a:p>
            <a:endParaRPr lang="en-US" sz="3600" dirty="0"/>
          </a:p>
          <a:p>
            <a:r>
              <a:rPr lang="en-US" sz="3600" dirty="0"/>
              <a:t>Success Was Not Foregone Conclusion</a:t>
            </a:r>
          </a:p>
          <a:p>
            <a:pPr lvl="1"/>
            <a:r>
              <a:rPr lang="en-US" dirty="0"/>
              <a:t>Competing </a:t>
            </a:r>
            <a:r>
              <a:rPr lang="en-US" b="1" dirty="0">
                <a:solidFill>
                  <a:srgbClr val="C00000"/>
                </a:solidFill>
              </a:rPr>
              <a:t>types of engines</a:t>
            </a:r>
            <a:r>
              <a:rPr lang="en-US" dirty="0"/>
              <a:t>: electric, steam, gasoline</a:t>
            </a:r>
          </a:p>
          <a:p>
            <a:pPr lvl="1"/>
            <a:r>
              <a:rPr lang="en-US" dirty="0"/>
              <a:t>Competing </a:t>
            </a:r>
            <a:r>
              <a:rPr lang="en-US" b="1" dirty="0">
                <a:solidFill>
                  <a:srgbClr val="0070C0"/>
                </a:solidFill>
              </a:rPr>
              <a:t>terminology</a:t>
            </a:r>
            <a:r>
              <a:rPr lang="en-US" dirty="0"/>
              <a:t>: velocipede, </a:t>
            </a:r>
            <a:r>
              <a:rPr lang="en-US" dirty="0" err="1"/>
              <a:t>motocycle</a:t>
            </a:r>
            <a:r>
              <a:rPr lang="en-US" dirty="0"/>
              <a:t>, </a:t>
            </a:r>
            <a:r>
              <a:rPr lang="en-US" dirty="0" err="1"/>
              <a:t>locomobile</a:t>
            </a:r>
            <a:r>
              <a:rPr lang="en-US" dirty="0"/>
              <a:t>, electric runabout, electric buggy, horseless carriage, quadricycle</a:t>
            </a:r>
          </a:p>
        </p:txBody>
      </p:sp>
    </p:spTree>
    <p:extLst>
      <p:ext uri="{BB962C8B-B14F-4D97-AF65-F5344CB8AC3E}">
        <p14:creationId xmlns:p14="http://schemas.microsoft.com/office/powerpoint/2010/main" val="3121276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9A1B1-2C4F-4A09-9464-7F96E2605BEE}"/>
              </a:ext>
            </a:extLst>
          </p:cNvPr>
          <p:cNvSpPr>
            <a:spLocks noGrp="1"/>
          </p:cNvSpPr>
          <p:nvPr>
            <p:ph type="title"/>
          </p:nvPr>
        </p:nvSpPr>
        <p:spPr/>
        <p:txBody>
          <a:bodyPr>
            <a:normAutofit/>
          </a:bodyPr>
          <a:lstStyle/>
          <a:p>
            <a:r>
              <a:rPr kumimoji="0" lang="en-US" sz="4500" b="0" i="0" u="none" strike="noStrike" kern="1200" cap="all" spc="100" normalizeH="0" baseline="0" noProof="0" dirty="0">
                <a:ln>
                  <a:noFill/>
                </a:ln>
                <a:solidFill>
                  <a:prstClr val="black">
                    <a:lumMod val="95000"/>
                    <a:lumOff val="5000"/>
                  </a:prstClr>
                </a:solidFill>
                <a:effectLst/>
                <a:uLnTx/>
                <a:uFillTx/>
                <a:latin typeface="Tw Cen MT Condensed" panose="020B0606020104020203"/>
                <a:ea typeface="+mj-ea"/>
                <a:cs typeface="+mj-cs"/>
              </a:rPr>
              <a:t>Beliefs </a:t>
            </a:r>
            <a:r>
              <a:rPr kumimoji="0" lang="en-US" sz="4500" b="0" i="0" u="sng" strike="noStrike" kern="1200" cap="all" spc="100" normalizeH="0" baseline="0" noProof="0" dirty="0">
                <a:ln>
                  <a:noFill/>
                </a:ln>
                <a:solidFill>
                  <a:prstClr val="black">
                    <a:lumMod val="95000"/>
                    <a:lumOff val="5000"/>
                  </a:prstClr>
                </a:solidFill>
                <a:effectLst/>
                <a:uLnTx/>
                <a:uFillTx/>
                <a:latin typeface="Tw Cen MT Condensed" panose="020B0606020104020203"/>
                <a:ea typeface="+mj-ea"/>
                <a:cs typeface="+mj-cs"/>
              </a:rPr>
              <a:t>about Transportation</a:t>
            </a:r>
            <a:r>
              <a:rPr kumimoji="0" lang="en-US" sz="4500" b="0" i="0" u="none" strike="noStrike" kern="1200" cap="all" spc="100" normalizeH="0" baseline="0" noProof="0" dirty="0">
                <a:ln>
                  <a:noFill/>
                </a:ln>
                <a:solidFill>
                  <a:prstClr val="black">
                    <a:lumMod val="95000"/>
                    <a:lumOff val="5000"/>
                  </a:prstClr>
                </a:solidFill>
                <a:effectLst/>
                <a:uLnTx/>
                <a:uFillTx/>
                <a:latin typeface="Tw Cen MT Condensed" panose="020B0606020104020203"/>
                <a:ea typeface="+mj-ea"/>
                <a:cs typeface="+mj-cs"/>
              </a:rPr>
              <a:t> Influence adoption</a:t>
            </a:r>
            <a:endParaRPr lang="en-US" sz="4000" dirty="0"/>
          </a:p>
        </p:txBody>
      </p:sp>
      <p:sp>
        <p:nvSpPr>
          <p:cNvPr id="3" name="Content Placeholder 2">
            <a:extLst>
              <a:ext uri="{FF2B5EF4-FFF2-40B4-BE49-F238E27FC236}">
                <a16:creationId xmlns:a16="http://schemas.microsoft.com/office/drawing/2014/main" id="{2D9D82B6-69BD-4C9D-B2A1-67D775FCEE0D}"/>
              </a:ext>
            </a:extLst>
          </p:cNvPr>
          <p:cNvSpPr>
            <a:spLocks noGrp="1"/>
          </p:cNvSpPr>
          <p:nvPr>
            <p:ph idx="1"/>
          </p:nvPr>
        </p:nvSpPr>
        <p:spPr>
          <a:xfrm>
            <a:off x="1024128" y="1981200"/>
            <a:ext cx="5957697" cy="4328160"/>
          </a:xfrm>
        </p:spPr>
        <p:txBody>
          <a:bodyPr>
            <a:normAutofit/>
          </a:bodyPr>
          <a:lstStyle/>
          <a:p>
            <a:r>
              <a:rPr lang="en-US" sz="3200" dirty="0"/>
              <a:t>Internal combustion </a:t>
            </a:r>
            <a:r>
              <a:rPr lang="en-US" sz="3200" dirty="0">
                <a:sym typeface="Wingdings" panose="05000000000000000000" pitchFamily="2" charset="2"/>
              </a:rPr>
              <a:t></a:t>
            </a:r>
            <a:r>
              <a:rPr lang="en-US" sz="3200" dirty="0"/>
              <a:t> dangerous</a:t>
            </a:r>
          </a:p>
          <a:p>
            <a:endParaRPr lang="en-US" sz="2800" dirty="0"/>
          </a:p>
          <a:p>
            <a:pPr lvl="1"/>
            <a:r>
              <a:rPr lang="en-US" sz="2800" dirty="0"/>
              <a:t>Bicycle importer, Albert Pope from Boston: “You can’t get people to sit on an explosion!”</a:t>
            </a:r>
          </a:p>
          <a:p>
            <a:pPr lvl="1"/>
            <a:endParaRPr lang="en-US" sz="2800" dirty="0"/>
          </a:p>
          <a:p>
            <a:pPr lvl="1"/>
            <a:r>
              <a:rPr lang="en-US" sz="2800" dirty="0"/>
              <a:t>Not uncommon to break bones when turning hand crank to start car</a:t>
            </a:r>
          </a:p>
        </p:txBody>
      </p:sp>
      <p:pic>
        <p:nvPicPr>
          <p:cNvPr id="1026" name="Picture 2" descr="Early Car Starters: How Did Old Cars Start? | Reed Brothers Dodge History  1915 – 2012">
            <a:extLst>
              <a:ext uri="{FF2B5EF4-FFF2-40B4-BE49-F238E27FC236}">
                <a16:creationId xmlns:a16="http://schemas.microsoft.com/office/drawing/2014/main" id="{7C0909C2-6FF0-4DC9-B779-308EDD5B03F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952" r="4" b="15693"/>
          <a:stretch/>
        </p:blipFill>
        <p:spPr bwMode="auto">
          <a:xfrm>
            <a:off x="7401734" y="3005797"/>
            <a:ext cx="3766139" cy="3027680"/>
          </a:xfrm>
          <a:prstGeom prst="rect">
            <a:avLst/>
          </a:prstGeom>
          <a:solidFill>
            <a:srgbClr val="FFFFFF"/>
          </a:solidFill>
        </p:spPr>
      </p:pic>
    </p:spTree>
    <p:extLst>
      <p:ext uri="{BB962C8B-B14F-4D97-AF65-F5344CB8AC3E}">
        <p14:creationId xmlns:p14="http://schemas.microsoft.com/office/powerpoint/2010/main" val="1473457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410dd7f93c95333ffa1b60ed6adedd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a936d9baba76aa3866493feff160faab"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37651BA-F45C-4845-9AB3-E0A65B39F5E1}">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2D276E62-80A3-44DD-9BCC-97ED2B99B5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DB58277-F8DF-46FF-84EC-EF41B835E69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1310</TotalTime>
  <Words>2078</Words>
  <Application>Microsoft Office PowerPoint</Application>
  <PresentationFormat>Widescreen</PresentationFormat>
  <Paragraphs>207</Paragraphs>
  <Slides>38</Slides>
  <Notes>0</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Retina</vt:lpstr>
      <vt:lpstr>Roboto</vt:lpstr>
      <vt:lpstr>Times New Roman</vt:lpstr>
      <vt:lpstr>Tw Cen MT</vt:lpstr>
      <vt:lpstr>Tw Cen MT Condensed</vt:lpstr>
      <vt:lpstr>Wingdings 3</vt:lpstr>
      <vt:lpstr>Integral</vt:lpstr>
      <vt:lpstr>When Culture Meets Innovation</vt:lpstr>
      <vt:lpstr>Culture and innovation</vt:lpstr>
      <vt:lpstr>Culture and innovation</vt:lpstr>
      <vt:lpstr>Cultural Beliefs Influence Product Adoption  (and consumption)</vt:lpstr>
      <vt:lpstr>Cultural Beliefs about Gender Influence adoption</vt:lpstr>
      <vt:lpstr>Cultural Beliefs about Gender Influence adoption</vt:lpstr>
      <vt:lpstr>Cultural Beliefs about Water Influence adoption</vt:lpstr>
      <vt:lpstr>Beliefs about Transportation Influence adoption</vt:lpstr>
      <vt:lpstr>Beliefs about Transportation Influence adoption</vt:lpstr>
      <vt:lpstr>Cars  disturbed community life  (Rao 2009, pp. 24-25)</vt:lpstr>
      <vt:lpstr>Cars  unreliable (for good reason)</vt:lpstr>
      <vt:lpstr>But Automobile Clubs Organized Contests</vt:lpstr>
      <vt:lpstr>PowerPoint Presentation</vt:lpstr>
      <vt:lpstr>Similar Lessons Apply to Electric Vehicles</vt:lpstr>
      <vt:lpstr>Environmental Protection Became A Cultural Issue</vt:lpstr>
      <vt:lpstr>Environmental Protection Became A Cultural Issue</vt:lpstr>
      <vt:lpstr>Environmental Protection Became A Cultural Issue</vt:lpstr>
      <vt:lpstr>From 1900 to 2020</vt:lpstr>
      <vt:lpstr>What’s next? flying cars?</vt:lpstr>
      <vt:lpstr>Culture and Design</vt:lpstr>
      <vt:lpstr>Lessons for innovators</vt:lpstr>
      <vt:lpstr>Lesson 1: Identify with others</vt:lpstr>
      <vt:lpstr>Identify with Others</vt:lpstr>
      <vt:lpstr>Lesson 1: use Micro Influencers</vt:lpstr>
      <vt:lpstr>Lesson 2: Build on Existing Products or Beliefs</vt:lpstr>
      <vt:lpstr>From Walkman to iPod</vt:lpstr>
      <vt:lpstr>Design Practice (Human-centered design)</vt:lpstr>
      <vt:lpstr>Lesson 3: Allow Users to Create the Products</vt:lpstr>
      <vt:lpstr>The Productive Method</vt:lpstr>
      <vt:lpstr>The Productive Method</vt:lpstr>
      <vt:lpstr>Example: Aids Campaign in Ghana</vt:lpstr>
      <vt:lpstr>The Productive Method</vt:lpstr>
      <vt:lpstr>Example: Aids Campaign in Ghana</vt:lpstr>
      <vt:lpstr>The Productive Method</vt:lpstr>
      <vt:lpstr>Example: Aids Campaign in Ghana</vt:lpstr>
      <vt:lpstr>Comparing across Groups Revealed How Widespread Cultural Beliefs Are </vt:lpstr>
      <vt:lpstr>In conclusion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Innovation Meets Design</dc:title>
  <dc:creator>Eric Dahlin</dc:creator>
  <cp:lastModifiedBy>Eric Dahlin</cp:lastModifiedBy>
  <cp:revision>53</cp:revision>
  <dcterms:created xsi:type="dcterms:W3CDTF">2020-11-11T17:32:38Z</dcterms:created>
  <dcterms:modified xsi:type="dcterms:W3CDTF">2021-03-22T18:52:20Z</dcterms:modified>
</cp:coreProperties>
</file>